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ontserrat Medium" panose="020B0604020202020204" charset="-52"/>
      <p:regular r:id="rId12"/>
      <p:bold r:id="rId13"/>
      <p:italic r:id="rId14"/>
      <p:boldItalic r:id="rId15"/>
    </p:embeddedFont>
    <p:embeddedFont>
      <p:font typeface="Montserrat" panose="020B0604020202020204" charset="-52"/>
      <p:regular r:id="rId16"/>
      <p:bold r:id="rId17"/>
      <p:italic r:id="rId18"/>
      <p:boldItalic r:id="rId19"/>
    </p:embeddedFont>
    <p:embeddedFont>
      <p:font typeface="Montserrat SemiBold" panose="020B0604020202020204" charset="-52"/>
      <p:regular r:id="rId20"/>
      <p:bold r:id="rId21"/>
      <p:italic r:id="rId22"/>
      <p:boldItalic r:id="rId23"/>
    </p:embeddedFont>
    <p:embeddedFont>
      <p:font typeface="Montserrat ExtraBold" panose="020B0604020202020204" charset="-52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55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8854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0f9d44aa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0f9d44aa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0f9d44aa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0f9d44aa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0f9d44aa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0f9d44aa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0f9d44aa8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0f9d44aa8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0f9d44aa8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0f9d44aa8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f9d44aa8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f9d44aa8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0f9d44aa8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0f9d44aa8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f9d44aa8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0f9d44aa8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97375" y="1475075"/>
            <a:ext cx="7411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Персональне </a:t>
            </a:r>
            <a:endParaRPr sz="4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податкове планування </a:t>
            </a:r>
            <a:endParaRPr sz="4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діджитал-економіці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49675" y="1229125"/>
            <a:ext cx="36693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 Міжнародний податковий форум</a:t>
            </a:r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97375" y="3818425"/>
            <a:ext cx="45861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Василь Андрусяк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Керівник практики податкового права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Юридичної компанії «Моріс Ґруп»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749600" y="4252925"/>
            <a:ext cx="2030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м. Київ, 10 квітня 2019 року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650" y="508500"/>
            <a:ext cx="2305782" cy="4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455000" y="442525"/>
            <a:ext cx="2706000" cy="121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Нематеріальні та цифрові активи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805875" y="346975"/>
            <a:ext cx="48864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rgbClr val="092F57"/>
                </a:solidFill>
                <a:latin typeface="Montserrat"/>
                <a:ea typeface="Montserrat"/>
                <a:cs typeface="Montserrat"/>
                <a:sym typeface="Montserrat"/>
              </a:rPr>
              <a:t>Нематеріальний актив </a:t>
            </a: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– немонетарний актив, який не має матеріальної форми та може бути ідентифікований (П(С)БО 8).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92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000" y="4262900"/>
            <a:ext cx="1950697" cy="3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3805875" y="1166100"/>
            <a:ext cx="5119500" cy="38432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rgbClr val="092F57"/>
                </a:solidFill>
                <a:latin typeface="Montserrat"/>
                <a:ea typeface="Montserrat"/>
                <a:cs typeface="Montserrat"/>
                <a:sym typeface="Montserrat"/>
              </a:rPr>
              <a:t>Цифрові активи можуть включати:</a:t>
            </a:r>
            <a:endParaRPr sz="1200" b="1" dirty="0">
              <a:solidFill>
                <a:srgbClr val="092F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92F57"/>
              </a:buClr>
              <a:buSzPts val="1200"/>
              <a:buFont typeface="Montserrat Medium"/>
              <a:buAutoNum type="arabicPeriod"/>
            </a:pP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Акаунти електронної пошти.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"/>
              <a:buFont typeface="Montserrat Medium"/>
              <a:buAutoNum type="arabicPeriod"/>
            </a:pP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Електронні повідомлення, які не є загальнодоступними.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"/>
              <a:buFont typeface="Montserrat Medium"/>
              <a:buAutoNum type="arabicPeriod"/>
            </a:pP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Паролі доступу / розблокування до файлів чи програм (таблетки).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"/>
              <a:buFont typeface="Montserrat Medium"/>
              <a:buAutoNum type="arabicPeriod"/>
            </a:pP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Акаунти в онлайн магазинах (наприклад eBay, Amazon, Etsy).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"/>
              <a:buFont typeface="Montserrat Medium"/>
              <a:buAutoNum type="arabicPeriod"/>
            </a:pP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Акаунти в платіжних системах (наприклад PayPal).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"/>
              <a:buFont typeface="Montserrat Medium"/>
              <a:buAutoNum type="arabicPeriod"/>
            </a:pP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Акаунти в хмарних сховищах (наприклад Google Drive, DropBox, Shutterfly).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"/>
              <a:buFont typeface="Montserrat Medium"/>
              <a:buAutoNum type="arabicPeriod"/>
            </a:pP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Веб-сторінки.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"/>
              <a:buFont typeface="Montserrat Medium"/>
              <a:buAutoNum type="arabicPeriod"/>
            </a:pP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Доменні імена.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"/>
              <a:buFont typeface="Montserrat Medium"/>
              <a:buAutoNum type="arabicPeriod"/>
            </a:pP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Блоги.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"/>
              <a:buFont typeface="Montserrat Medium"/>
              <a:buAutoNum type="arabicPeriod"/>
            </a:pP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Акаунти в соціальних мережах (наприклад Facebook, Twitter, LinkedIn).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"/>
              <a:buFont typeface="Montserrat Medium"/>
              <a:buAutoNum type="arabicPeriod"/>
            </a:pPr>
            <a:r>
              <a:rPr lang="ru" sz="1200" dirty="0">
                <a:solidFill>
                  <a:srgbClr val="092F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Права інтелектуальної власності на цифрові активи.</a:t>
            </a: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6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455000" y="442525"/>
            <a:ext cx="2706000" cy="121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Цінні 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цифрові активи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4128950" y="363925"/>
            <a:ext cx="48864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Доменні імена </a:t>
            </a:r>
            <a:r>
              <a:rPr lang="ru" sz="1200" b="1" dirty="0" smtClean="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та блоги як активи:</a:t>
            </a:r>
            <a:endParaRPr sz="1200" b="1" dirty="0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92F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92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000" y="4262900"/>
            <a:ext cx="1950697" cy="3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5096900" y="1271725"/>
            <a:ext cx="33600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MI.com </a:t>
            </a:r>
            <a:r>
              <a:rPr lang="ru" sz="120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в 2014 році </a:t>
            </a:r>
            <a:endParaRPr sz="1200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було продане за </a:t>
            </a: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$3,6 млн.</a:t>
            </a: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6100" y="715488"/>
            <a:ext cx="1825575" cy="18255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5605400" y="2420500"/>
            <a:ext cx="28515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Vacationrentals.com </a:t>
            </a:r>
            <a:r>
              <a:rPr lang="ru" sz="120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в 2007 році було продане за </a:t>
            </a: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$35 млн.</a:t>
            </a: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2950" y="1997325"/>
            <a:ext cx="1559450" cy="15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5686100" y="3570400"/>
            <a:ext cx="2851500" cy="1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Найбільш вартісним </a:t>
            </a: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блогом</a:t>
            </a:r>
            <a:r>
              <a:rPr lang="ru" sz="120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 в 2011 році був визнаний </a:t>
            </a: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gawker.com</a:t>
            </a:r>
            <a:r>
              <a:rPr lang="ru" sz="120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, вартість якого оцінювалася в приблизно</a:t>
            </a: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$318 млн.</a:t>
            </a: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9888" y="3105798"/>
            <a:ext cx="1825574" cy="18255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5"/>
          <p:cNvCxnSpPr/>
          <p:nvPr/>
        </p:nvCxnSpPr>
        <p:spPr>
          <a:xfrm>
            <a:off x="4128950" y="2141800"/>
            <a:ext cx="456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5"/>
          <p:cNvCxnSpPr/>
          <p:nvPr/>
        </p:nvCxnSpPr>
        <p:spPr>
          <a:xfrm>
            <a:off x="4128950" y="3440725"/>
            <a:ext cx="456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901975" y="286650"/>
            <a:ext cx="7466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92F57"/>
                </a:solidFill>
                <a:latin typeface="Montserrat"/>
                <a:ea typeface="Montserrat"/>
                <a:cs typeface="Montserrat"/>
                <a:sym typeface="Montserrat"/>
              </a:rPr>
              <a:t>Dota 2</a:t>
            </a:r>
            <a:endParaRPr sz="2400" b="1">
              <a:solidFill>
                <a:srgbClr val="092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120575" y="3827213"/>
            <a:ext cx="33600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Dragonclaw Hook</a:t>
            </a:r>
            <a:endParaRPr sz="14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92F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5" y="763200"/>
            <a:ext cx="7897250" cy="30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956525" y="4240806"/>
            <a:ext cx="1688100" cy="398100"/>
          </a:xfrm>
          <a:prstGeom prst="rect">
            <a:avLst/>
          </a:prstGeom>
          <a:solidFill>
            <a:srgbClr val="092F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92F57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020275" y="4240806"/>
            <a:ext cx="15606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$800 - 850</a:t>
            </a:r>
            <a:endParaRPr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2954500" y="3827213"/>
            <a:ext cx="33600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Genuine Monarch Bow</a:t>
            </a:r>
            <a:endParaRPr sz="14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790450" y="4240806"/>
            <a:ext cx="1688100" cy="398100"/>
          </a:xfrm>
          <a:prstGeom prst="rect">
            <a:avLst/>
          </a:prstGeom>
          <a:solidFill>
            <a:srgbClr val="092F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92F57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854200" y="4240806"/>
            <a:ext cx="15606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$1500 - 1700</a:t>
            </a:r>
            <a:endParaRPr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5788425" y="3827213"/>
            <a:ext cx="33600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Genuine Axe of Phractos</a:t>
            </a:r>
            <a:endParaRPr sz="14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624375" y="4240806"/>
            <a:ext cx="1688100" cy="398100"/>
          </a:xfrm>
          <a:prstGeom prst="rect">
            <a:avLst/>
          </a:prstGeom>
          <a:solidFill>
            <a:srgbClr val="092F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92F57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688125" y="4240806"/>
            <a:ext cx="15606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$1350 - 1500</a:t>
            </a:r>
            <a:endParaRPr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0" y="0"/>
            <a:ext cx="9144000" cy="90900"/>
          </a:xfrm>
          <a:prstGeom prst="rect">
            <a:avLst/>
          </a:prstGeom>
          <a:solidFill>
            <a:srgbClr val="092F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  <p:bldP spid="90" grpId="0"/>
      <p:bldP spid="91" grpId="0" build="p"/>
      <p:bldP spid="93" grpId="0"/>
      <p:bldP spid="94" grpId="0" build="p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ctrTitle"/>
          </p:nvPr>
        </p:nvSpPr>
        <p:spPr>
          <a:xfrm>
            <a:off x="407250" y="450475"/>
            <a:ext cx="2706000" cy="121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 Anti-Money Laundering Directive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000" y="4262900"/>
            <a:ext cx="1950697" cy="3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5740675" y="961175"/>
            <a:ext cx="31065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Податкові консультанти, агенти, дилери</a:t>
            </a:r>
            <a:endParaRPr sz="14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775" y="2084448"/>
            <a:ext cx="2124675" cy="14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5740676" y="1942524"/>
            <a:ext cx="3106500" cy="582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Криптообмінні </a:t>
            </a:r>
            <a:endParaRPr sz="14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платформи</a:t>
            </a:r>
            <a:endParaRPr sz="14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5740675" y="2746900"/>
            <a:ext cx="31065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Провайдери електронних гаманців</a:t>
            </a:r>
            <a:endParaRPr sz="14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5740675" y="3735325"/>
            <a:ext cx="31065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Торгівці товарами </a:t>
            </a:r>
            <a:endParaRPr sz="14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мистецтва</a:t>
            </a:r>
            <a:endParaRPr sz="14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4695" y="2747468"/>
            <a:ext cx="862069" cy="79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4938" y="3594744"/>
            <a:ext cx="865738" cy="79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2875" y="1048751"/>
            <a:ext cx="865738" cy="7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22863" y="1896282"/>
            <a:ext cx="865738" cy="759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ctrTitle"/>
          </p:nvPr>
        </p:nvSpPr>
        <p:spPr>
          <a:xfrm>
            <a:off x="901975" y="286650"/>
            <a:ext cx="7466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Проблемні питання</a:t>
            </a:r>
            <a:endParaRPr sz="2400" b="1">
              <a:solidFill>
                <a:srgbClr val="092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0" y="0"/>
            <a:ext cx="9144000" cy="90900"/>
          </a:xfrm>
          <a:prstGeom prst="rect">
            <a:avLst/>
          </a:prstGeom>
          <a:solidFill>
            <a:srgbClr val="092F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501600" y="1019150"/>
            <a:ext cx="34077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Чи є отриманий цифровий актив доходом?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501600" y="1584500"/>
            <a:ext cx="3459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 якого моменту цифровий актив може вважатися доходом?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01600" y="2205500"/>
            <a:ext cx="30000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Що є базою оподаткування?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501600" y="2619500"/>
            <a:ext cx="36648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Чи є придбання та продаж цифрових активів підприємницькою діяльністю?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501600" y="3269000"/>
            <a:ext cx="36648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Чи вважається відчуження цифрового активу постачанням товарів або послуг в цілях оподаткування ПДВ?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01600" y="4048150"/>
            <a:ext cx="36648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Як визначити місце постачання цифрових активів в цілях оподаткування ПДВ?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01600" y="4620300"/>
            <a:ext cx="35796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Чи можна успадкувати цифрові активи?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4738550" y="1019150"/>
            <a:ext cx="34077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Залежить від виду активу, однак зазвичай – ні.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4738550" y="1584500"/>
            <a:ext cx="3459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 моменту його конвертації в інші активи (кошти, майно та ін.).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4738550" y="2205500"/>
            <a:ext cx="36648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ФО – вся сума доходу, для ФОП на загальній системі – доходи мінус витрати?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738550" y="2619500"/>
            <a:ext cx="36648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Заборона на віднесення до підприємницької діяльності – відсутня.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738550" y="3269000"/>
            <a:ext cx="36648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Відчуження ІР – постачання послуг, відчуження інших активів – ?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4738550" y="4048150"/>
            <a:ext cx="36648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Місце реєстрації отримувача згідно з п. 186.3 ст. 186 ПКУ?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4738550" y="4620300"/>
            <a:ext cx="35796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Пряма заборона відсутня.</a:t>
            </a: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30" grpId="0"/>
      <p:bldP spid="131" grpId="0"/>
      <p:bldP spid="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ctrTitle"/>
          </p:nvPr>
        </p:nvSpPr>
        <p:spPr>
          <a:xfrm>
            <a:off x="886050" y="528950"/>
            <a:ext cx="7466100" cy="4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Законопроекти щодо зниження податкового навантаження на ІТ-фахівців</a:t>
            </a:r>
            <a:endParaRPr sz="2400" b="1">
              <a:solidFill>
                <a:srgbClr val="092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0" y="0"/>
            <a:ext cx="9144000" cy="90900"/>
          </a:xfrm>
          <a:prstGeom prst="rect">
            <a:avLst/>
          </a:prstGeom>
          <a:solidFill>
            <a:srgbClr val="092F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469775" y="1329800"/>
            <a:ext cx="3909300" cy="3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Законопроект №10094</a:t>
            </a: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56"/>
              </a:buClr>
              <a:buSzPts val="1200"/>
              <a:buFont typeface="Montserrat Medium"/>
              <a:buChar char="●"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виділення ІТ-спеціалістів у окрему 5 групу єдиного податку;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56"/>
              </a:buClr>
              <a:buSzPts val="1200"/>
              <a:buFont typeface="Montserrat Medium"/>
              <a:buChar char="●"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дозволено діяльність виключно у сфері інформаційних технологій;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56"/>
              </a:buClr>
              <a:buSzPts val="1200"/>
              <a:buFont typeface="Montserrat Medium"/>
              <a:buChar char="●"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поетапне підвищення ставки ЄП до 10%;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56"/>
              </a:buClr>
              <a:buSzPts val="1200"/>
              <a:buFont typeface="Montserrat Medium"/>
              <a:buChar char="●"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ліміт річного доходу – 7,5 млн. грн.;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56"/>
              </a:buClr>
              <a:buSzPts val="1200"/>
              <a:buFont typeface="Montserrat Medium"/>
              <a:buChar char="●"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право користуватися матеріальними ресурсами замовника;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56"/>
              </a:buClr>
              <a:buSzPts val="1200"/>
              <a:buFont typeface="Montserrat Medium"/>
              <a:buChar char="●"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сплата ЄСВ в подвійному розмірі.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4633925" y="1329800"/>
            <a:ext cx="4076400" cy="3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Законопроект №10094-1</a:t>
            </a: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56"/>
              </a:buClr>
              <a:buSzPts val="1200"/>
              <a:buFont typeface="Montserrat Medium"/>
              <a:buChar char="●"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оформлення трудових відносин, а не відносин між суб’єктами господарювання;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56"/>
              </a:buClr>
              <a:buSzPts val="1200"/>
              <a:buFont typeface="Montserrat Medium"/>
              <a:buChar char="●"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половинний розмір ставки ПДФО (9%);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56"/>
              </a:buClr>
              <a:buSzPts val="1200"/>
              <a:buFont typeface="Montserrat Medium"/>
              <a:buChar char="●"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база оподаткування – не менше, ніж двократний розмір МЗП;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56"/>
              </a:buClr>
              <a:buSzPts val="1200"/>
              <a:buFont typeface="Montserrat Medium"/>
              <a:buChar char="●"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окремі критерії відповідності та необхідність реєстрації для суб’єктів індустрії програмної продукції, які мають право на застосування зниженої ставки ПДФО.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56"/>
              </a:buClr>
              <a:buSzPts val="1200"/>
              <a:buFont typeface="Montserrat Medium"/>
              <a:buChar char="●"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ставка ЄСВ – 5%, однак не менше подвійного розміру мінімального внеску.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ctrTitle"/>
          </p:nvPr>
        </p:nvSpPr>
        <p:spPr>
          <a:xfrm>
            <a:off x="821250" y="1610425"/>
            <a:ext cx="7411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Дорога цивілізації вимощена </a:t>
            </a:r>
            <a:endParaRPr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квитанціями про сплату податків</a:t>
            </a:r>
            <a:endParaRPr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ctrTitle"/>
          </p:nvPr>
        </p:nvSpPr>
        <p:spPr>
          <a:xfrm>
            <a:off x="407250" y="450475"/>
            <a:ext cx="27060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Василь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Андрусяк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1"/>
          </p:nvPr>
        </p:nvSpPr>
        <p:spPr>
          <a:xfrm>
            <a:off x="4291550" y="1009025"/>
            <a:ext cx="46353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Юридична компанія MORIS GROUP</a:t>
            </a:r>
            <a:endParaRPr sz="16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1"/>
          </p:nvPr>
        </p:nvSpPr>
        <p:spPr>
          <a:xfrm>
            <a:off x="4339350" y="1490100"/>
            <a:ext cx="31065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Головний офіс в м. Києві</a:t>
            </a: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Україна, 01010,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м. Київ,  вул. Московська, 8-б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+38 (044) 359-03-05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info@moris.com.ua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900" y="581232"/>
            <a:ext cx="2562250" cy="456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407250" y="3996950"/>
            <a:ext cx="242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050-223-91-52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v.andrusyak@moris.com.ua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1"/>
          </p:nvPr>
        </p:nvSpPr>
        <p:spPr>
          <a:xfrm>
            <a:off x="4372325" y="3115475"/>
            <a:ext cx="3629700" cy="16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Західноукраїнське відділення в м. Івано-Франківськ</a:t>
            </a: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Україна, 76000,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м. Івано-Франківськ,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вул. Чорновола, 23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+38 (0342) 77-73-78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info@moris.com.ua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9348" y="301573"/>
            <a:ext cx="2269175" cy="4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561</Words>
  <Application>Microsoft Office PowerPoint</Application>
  <PresentationFormat>Екран (16:9)</PresentationFormat>
  <Paragraphs>112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Montserrat Medium</vt:lpstr>
      <vt:lpstr>Montserrat</vt:lpstr>
      <vt:lpstr>Montserrat SemiBold</vt:lpstr>
      <vt:lpstr>Montserrat ExtraBold</vt:lpstr>
      <vt:lpstr>Simple Light</vt:lpstr>
      <vt:lpstr>Персональне  податкове планування  в діджитал-економіці</vt:lpstr>
      <vt:lpstr>Нематеріальні та цифрові активи</vt:lpstr>
      <vt:lpstr>Цінні  цифрові активи</vt:lpstr>
      <vt:lpstr>Dota 2</vt:lpstr>
      <vt:lpstr>V Anti-Money Laundering Directive</vt:lpstr>
      <vt:lpstr>Проблемні питання</vt:lpstr>
      <vt:lpstr>Законопроекти щодо зниження податкового навантаження на ІТ-фахівців</vt:lpstr>
      <vt:lpstr>Дорога цивілізації вимощена  квитанціями про сплату податків  </vt:lpstr>
      <vt:lpstr>Василь Андрусяк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Персональне  податкове планування  в діджитал-економіці</dc:title>
  <cp:lastModifiedBy>Василь Андрусяк</cp:lastModifiedBy>
  <cp:revision>3</cp:revision>
  <dcterms:modified xsi:type="dcterms:W3CDTF">2019-04-09T10:53:35Z</dcterms:modified>
</cp:coreProperties>
</file>