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3" r:id="rId5"/>
    <p:sldId id="269" r:id="rId6"/>
    <p:sldId id="264" r:id="rId7"/>
    <p:sldId id="267" r:id="rId8"/>
    <p:sldId id="268" r:id="rId9"/>
    <p:sldId id="262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738" y="6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AD4B-F02D-4F3F-B5DB-3DB1EC518A0A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B8D-96CB-4043-B1AF-F722FC03CD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392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AD4B-F02D-4F3F-B5DB-3DB1EC518A0A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B8D-96CB-4043-B1AF-F722FC03CD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286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AD4B-F02D-4F3F-B5DB-3DB1EC518A0A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B8D-96CB-4043-B1AF-F722FC03CD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267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AD4B-F02D-4F3F-B5DB-3DB1EC518A0A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B8D-96CB-4043-B1AF-F722FC03CD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83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AD4B-F02D-4F3F-B5DB-3DB1EC518A0A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B8D-96CB-4043-B1AF-F722FC03CD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90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AD4B-F02D-4F3F-B5DB-3DB1EC518A0A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B8D-96CB-4043-B1AF-F722FC03CD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AD4B-F02D-4F3F-B5DB-3DB1EC518A0A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B8D-96CB-4043-B1AF-F722FC03CD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680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AD4B-F02D-4F3F-B5DB-3DB1EC518A0A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B8D-96CB-4043-B1AF-F722FC03CD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058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AD4B-F02D-4F3F-B5DB-3DB1EC518A0A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B8D-96CB-4043-B1AF-F722FC03CD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27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AD4B-F02D-4F3F-B5DB-3DB1EC518A0A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B8D-96CB-4043-B1AF-F722FC03CD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8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AD4B-F02D-4F3F-B5DB-3DB1EC518A0A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2B8D-96CB-4043-B1AF-F722FC03CD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92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4AD4B-F02D-4F3F-B5DB-3DB1EC518A0A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02B8D-96CB-4043-B1AF-F722FC03CD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89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D:\ЗАГРУЗКИ\ПРЕЗЕНТАЦІЯ MITRA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140" y="141685"/>
            <a:ext cx="2078181" cy="61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87624" y="1563638"/>
            <a:ext cx="71562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6666"/>
                </a:solidFill>
                <a:latin typeface="Arial Black" panose="020B0A04020102020204" pitchFamily="34" charset="0"/>
              </a:rPr>
              <a:t>БЛОКУВАННЯ ПОДАТКОВИХ НАКЛАДНИХ: РЕКОМЕНДАЦІЇ ЩОДО ВИВЕДЕННЯ ПІДПРИЄМСТВА ЗІ СТАТУСУ РИЗИКОВОГО КОНТРАГЕНТА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60351" y="4383889"/>
            <a:ext cx="2987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91">
              <a:spcBef>
                <a:spcPts val="225"/>
              </a:spcBef>
              <a:spcAft>
                <a:spcPts val="225"/>
              </a:spcAft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 </a:t>
            </a:r>
            <a:r>
              <a:rPr lang="ru-RU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Глуханчук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 defTabSz="685891">
              <a:spcBef>
                <a:spcPts val="225"/>
              </a:spcBef>
              <a:spcAft>
                <a:spcPts val="225"/>
              </a:spcAft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Одесского офиса </a:t>
            </a:r>
          </a:p>
          <a:p>
            <a:pPr algn="ctr" defTabSz="685891">
              <a:spcBef>
                <a:spcPts val="225"/>
              </a:spcBef>
              <a:spcAft>
                <a:spcPts val="225"/>
              </a:spcAft>
            </a:pP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 «</a:t>
            </a:r>
            <a:r>
              <a:rPr lang="ru-RU" sz="11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Mitrax</a:t>
            </a:r>
            <a:r>
              <a: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ctr" defTabSz="685891">
              <a:spcBef>
                <a:spcPts val="225"/>
              </a:spcBef>
              <a:spcAft>
                <a:spcPts val="225"/>
              </a:spcAft>
            </a:pPr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59D9D1E-402B-462A-BF52-E85F4F3D3C8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94" t="3241" r="20004" b="5926"/>
          <a:stretch/>
        </p:blipFill>
        <p:spPr>
          <a:xfrm>
            <a:off x="7231186" y="3415163"/>
            <a:ext cx="968726" cy="96872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78122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ЗАГРУЗКИ\ПРЕЗЕНТАЦІЯ MITRA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83" y="-2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140" y="141685"/>
            <a:ext cx="2078181" cy="61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22497" y="245833"/>
            <a:ext cx="47490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1600" dirty="0">
                <a:solidFill>
                  <a:srgbClr val="006666"/>
                </a:solidFill>
                <a:latin typeface="Arial Black" panose="020B0A04020102020204" pitchFamily="34" charset="0"/>
                <a:ea typeface="Baskerville"/>
                <a:cs typeface="Baskerville"/>
              </a:rPr>
              <a:t>ПЕРЕЗАВАНТАЖЕННЯ</a:t>
            </a:r>
            <a:r>
              <a:rPr lang="en-GB" altLang="ru-RU" sz="1600" dirty="0">
                <a:solidFill>
                  <a:srgbClr val="006666"/>
                </a:solidFill>
                <a:latin typeface="Arial Black" panose="020B0A04020102020204" pitchFamily="34" charset="0"/>
                <a:ea typeface="Baskerville"/>
                <a:cs typeface="Baskerville"/>
              </a:rPr>
              <a:t> </a:t>
            </a:r>
            <a:endParaRPr lang="uk-UA" altLang="ru-RU" sz="1600" dirty="0">
              <a:solidFill>
                <a:srgbClr val="006666"/>
              </a:solidFill>
              <a:latin typeface="Arial Black" panose="020B0A04020102020204" pitchFamily="34" charset="0"/>
              <a:ea typeface="Baskerville"/>
              <a:cs typeface="Baskerville"/>
            </a:endParaRPr>
          </a:p>
          <a:p>
            <a:pPr>
              <a:defRPr/>
            </a:pPr>
            <a:r>
              <a:rPr lang="uk-UA" altLang="ru-RU" sz="1600" dirty="0">
                <a:solidFill>
                  <a:srgbClr val="006666"/>
                </a:solidFill>
                <a:latin typeface="Arial Black" panose="020B0A04020102020204" pitchFamily="34" charset="0"/>
                <a:ea typeface="Baskerville"/>
                <a:cs typeface="Baskerville"/>
              </a:rPr>
              <a:t>ПОДАТКОВИХ НАКЛАДНИХ</a:t>
            </a:r>
            <a:r>
              <a:rPr lang="ru-RU" altLang="ru-RU" sz="1600" dirty="0">
                <a:solidFill>
                  <a:srgbClr val="006666"/>
                </a:solidFill>
                <a:latin typeface="Arial Black" panose="020B0A04020102020204" pitchFamily="34" charset="0"/>
                <a:ea typeface="Baskerville"/>
                <a:cs typeface="Baskerville"/>
              </a:rPr>
              <a:t>: </a:t>
            </a:r>
          </a:p>
          <a:p>
            <a:pPr>
              <a:defRPr/>
            </a:pPr>
            <a:r>
              <a:rPr lang="ru-RU" altLang="ru-RU" sz="1600" dirty="0">
                <a:solidFill>
                  <a:srgbClr val="006666"/>
                </a:solidFill>
                <a:latin typeface="Arial Black" panose="020B0A04020102020204" pitchFamily="34" charset="0"/>
                <a:ea typeface="Baskerville"/>
                <a:cs typeface="Baskerville"/>
              </a:rPr>
              <a:t>РІК ПОТОМУ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96734" y="1694906"/>
            <a:ext cx="5327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Проблема правильного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вибору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контрагента 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господарській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діяльності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93423" y="2715766"/>
            <a:ext cx="59110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Наслідки зупинки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реєстрації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податкових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накладних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269FE9B0-3D97-4A98-839D-B266D2113B77}"/>
              </a:ext>
            </a:extLst>
          </p:cNvPr>
          <p:cNvSpPr/>
          <p:nvPr/>
        </p:nvSpPr>
        <p:spPr>
          <a:xfrm>
            <a:off x="3372177" y="3583237"/>
            <a:ext cx="62403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Порядок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оскарження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відмови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реєстрації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податкових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накладних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3" descr="D:\ЗАГРУЗКИ\attention.png">
            <a:extLst>
              <a:ext uri="{FF2B5EF4-FFF2-40B4-BE49-F238E27FC236}">
                <a16:creationId xmlns:a16="http://schemas.microsoft.com/office/drawing/2014/main" id="{299FEECD-BFD5-402F-B5B1-1A7340EC1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016" y="2643758"/>
            <a:ext cx="584776" cy="58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D:\ЗАГРУЗКИ\family.png">
            <a:extLst>
              <a:ext uri="{FF2B5EF4-FFF2-40B4-BE49-F238E27FC236}">
                <a16:creationId xmlns:a16="http://schemas.microsoft.com/office/drawing/2014/main" id="{E48DB8EA-1E67-43BB-B6C7-AE74FEF5A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35646"/>
            <a:ext cx="793086" cy="793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" descr="D:\ЗАГРУЗКИ\browser.png">
            <a:extLst>
              <a:ext uri="{FF2B5EF4-FFF2-40B4-BE49-F238E27FC236}">
                <a16:creationId xmlns:a16="http://schemas.microsoft.com/office/drawing/2014/main" id="{A113C53C-C3B9-4B2D-AA76-F6E55861EB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651295"/>
            <a:ext cx="576639" cy="57663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434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ЗАГРУЗКИ\ПРЕЗЕНТАЦІЯ MITRA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140" y="141685"/>
            <a:ext cx="2078181" cy="61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22497" y="245833"/>
            <a:ext cx="47490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1600" dirty="0">
                <a:solidFill>
                  <a:srgbClr val="006666"/>
                </a:solidFill>
                <a:latin typeface="Arial Black" panose="020B0A04020102020204" pitchFamily="34" charset="0"/>
                <a:ea typeface="Baskerville"/>
                <a:cs typeface="Baskerville"/>
              </a:rPr>
              <a:t>КРИТЕРІЇ РИЗИКОВОСТІ ПІДПРИЄМСТВА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2028829-B473-4FC7-AC4C-B758CBE52FC0}"/>
              </a:ext>
            </a:extLst>
          </p:cNvPr>
          <p:cNvSpPr/>
          <p:nvPr/>
        </p:nvSpPr>
        <p:spPr>
          <a:xfrm>
            <a:off x="722497" y="874330"/>
            <a:ext cx="814282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dirty="0">
                <a:latin typeface="Arial" panose="020B0604020202020204" pitchFamily="34" charset="0"/>
                <a:cs typeface="Arial" panose="020B0604020202020204" pitchFamily="34" charset="0"/>
              </a:rPr>
              <a:t>Платник податків відповідає критеріям ризиковості, якщо: </a:t>
            </a:r>
          </a:p>
          <a:p>
            <a:pPr indent="228600" algn="just"/>
            <a:endParaRPr lang="ru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28600" algn="just"/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1. його зареєстровано (перереєстровано) на недійсні (втрачені, загублені) та підроблені документи;</a:t>
            </a:r>
            <a:endParaRPr lang="ru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28600" algn="just"/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2. його зареєстровано (перереєстровано) в органах державної реєстрації фізичними особами з подальшою передачею (оформленням) у володіння чи управління неіснуючим, померлим, безвісти зниклим особам;</a:t>
            </a:r>
            <a:endParaRPr lang="ru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28600" algn="just"/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3. його зареєстровано (перереєстровано) в органах державної реєстрації фізичними особами, що не мали наміру провадити фінансово-господарську діяльність або реалізовувати певні повноваження;</a:t>
            </a:r>
            <a:endParaRPr lang="ru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28600" algn="just"/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4. його зареєстровано (перереєстровано) та </a:t>
            </a:r>
            <a:r>
              <a:rPr lang="uk-UA" sz="1600" dirty="0" err="1">
                <a:latin typeface="Arial" panose="020B0604020202020204" pitchFamily="34" charset="0"/>
                <a:cs typeface="Arial" panose="020B0604020202020204" pitchFamily="34" charset="0"/>
              </a:rPr>
              <a:t>проваджено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 фінансово-господарську діяльність без відома та згоди його засновників і призначених у законному порядку керівників;</a:t>
            </a:r>
          </a:p>
          <a:p>
            <a:pPr indent="228600" algn="just"/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5. наявний обвинувальний вирок суду стосовно посадової особи (посадових осіб) платника податку за статтею 205 Кримінального кодексу України;</a:t>
            </a:r>
            <a:endParaRPr lang="ru-U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61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ЗАГРУЗКИ\ПРЕЗЕНТАЦІЯ MITRA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140" y="141685"/>
            <a:ext cx="2078181" cy="61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2028829-B473-4FC7-AC4C-B758CBE52FC0}"/>
              </a:ext>
            </a:extLst>
          </p:cNvPr>
          <p:cNvSpPr/>
          <p:nvPr/>
        </p:nvSpPr>
        <p:spPr>
          <a:xfrm>
            <a:off x="722497" y="824969"/>
            <a:ext cx="814282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Комісії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головних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управлінь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ДФС в областях, м.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Києві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Офісу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великих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платників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податків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ДФС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можуть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розглядати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питання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щодо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встановлення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ризиковості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платника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податків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саме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платник податку зареєстрований (перереєстрований) за </a:t>
            </a:r>
            <a:r>
              <a:rPr lang="uk-UA" sz="1600" dirty="0" err="1">
                <a:latin typeface="Arial" panose="020B0604020202020204" pitchFamily="34" charset="0"/>
                <a:cs typeface="Arial" panose="020B0604020202020204" pitchFamily="34" charset="0"/>
              </a:rPr>
              <a:t>адресою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, що знаходиться на непідконтрольній території України (зона АТО, АР Крим);</a:t>
            </a:r>
            <a:endParaRPr lang="ru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платника податку зареєстровано (перереєстровано)за </a:t>
            </a:r>
            <a:r>
              <a:rPr lang="uk-UA" sz="1600" dirty="0" err="1">
                <a:latin typeface="Arial" panose="020B0604020202020204" pitchFamily="34" charset="0"/>
                <a:cs typeface="Arial" panose="020B0604020202020204" pitchFamily="34" charset="0"/>
              </a:rPr>
              <a:t>адресою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 масової реєстрації;</a:t>
            </a:r>
            <a:endParaRPr lang="ru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дата реєстрації платником податку на додану вартість не перевищує трьох місяців з дати такої реєстрації;</a:t>
            </a:r>
            <a:endParaRPr lang="ru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платник податку–юридична особа, який не має відкритих рахунків у банківських установах, крім рахунків в органах державної казначейської служби України (крім бюджетних установ);</a:t>
            </a:r>
            <a:endParaRPr lang="ru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платник податку, посадова особа та/або засновник якого був посадовою особою та/або засновником суб’єкта господарювання, якого ліквідовано за процедурою банкрутства протягом останніх трьох років;</a:t>
            </a:r>
            <a:endParaRPr lang="ru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28600" algn="just"/>
            <a:endParaRPr lang="ru-U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7C70291-C81E-4C3D-9884-1F0224B6240A}"/>
              </a:ext>
            </a:extLst>
          </p:cNvPr>
          <p:cNvSpPr/>
          <p:nvPr/>
        </p:nvSpPr>
        <p:spPr>
          <a:xfrm>
            <a:off x="722497" y="245833"/>
            <a:ext cx="47490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1600" dirty="0">
                <a:solidFill>
                  <a:srgbClr val="006666"/>
                </a:solidFill>
                <a:latin typeface="Arial Black" panose="020B0A04020102020204" pitchFamily="34" charset="0"/>
                <a:ea typeface="Baskerville"/>
                <a:cs typeface="Baskerville"/>
              </a:rPr>
              <a:t>КРИТЕРІЇ РИЗИКОВОСТІ ПІДПРИЄМСТВА</a:t>
            </a:r>
            <a:r>
              <a:rPr lang="en-GB" altLang="ru-RU" sz="1600" dirty="0">
                <a:solidFill>
                  <a:srgbClr val="006666"/>
                </a:solidFill>
                <a:latin typeface="Arial Black" panose="020B0A04020102020204" pitchFamily="34" charset="0"/>
                <a:ea typeface="Baskerville"/>
                <a:cs typeface="Baskerville"/>
              </a:rPr>
              <a:t> (I)</a:t>
            </a:r>
            <a:endParaRPr lang="ru-RU" altLang="ru-RU" sz="1600" dirty="0">
              <a:solidFill>
                <a:srgbClr val="006666"/>
              </a:solidFill>
              <a:latin typeface="Arial Black" panose="020B0A04020102020204" pitchFamily="34" charset="0"/>
              <a:ea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3301344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ЗАГРУЗКИ\ПРЕЗЕНТАЦІЯ MITRA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140" y="141685"/>
            <a:ext cx="2078181" cy="61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2028829-B473-4FC7-AC4C-B758CBE52FC0}"/>
              </a:ext>
            </a:extLst>
          </p:cNvPr>
          <p:cNvSpPr/>
          <p:nvPr/>
        </p:nvSpPr>
        <p:spPr>
          <a:xfrm>
            <a:off x="722497" y="1632158"/>
            <a:ext cx="8142823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платником податку не подано контролюючому органу податкову звітність з податку на додану вартість за два останні звітні періоди </a:t>
            </a:r>
            <a:endParaRPr lang="ru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платником податку на прибуток не подано контролюючому органу фінансову звітність за останній звітний період;</a:t>
            </a:r>
            <a:endParaRPr lang="ru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чисельність працівників  складає менше 7 осіб;</a:t>
            </a:r>
            <a:endParaRPr lang="ru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податкове навантаження платника податку складає менше 5 %;</a:t>
            </a:r>
            <a:endParaRPr lang="ru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наявна податкова інформація, що свідчить про наявність ознак здійснення ризикових операцій платником.</a:t>
            </a:r>
            <a:endParaRPr lang="ru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28600" algn="just"/>
            <a:endParaRPr lang="ru-U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7C70291-C81E-4C3D-9884-1F0224B6240A}"/>
              </a:ext>
            </a:extLst>
          </p:cNvPr>
          <p:cNvSpPr/>
          <p:nvPr/>
        </p:nvSpPr>
        <p:spPr>
          <a:xfrm>
            <a:off x="722497" y="245833"/>
            <a:ext cx="47490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1600" dirty="0">
                <a:solidFill>
                  <a:srgbClr val="006666"/>
                </a:solidFill>
                <a:latin typeface="Arial Black" panose="020B0A04020102020204" pitchFamily="34" charset="0"/>
                <a:ea typeface="Baskerville"/>
                <a:cs typeface="Baskerville"/>
              </a:rPr>
              <a:t>КРИТЕРІЇ РИЗИКОВОСТІ ПІДПРИЄМСТВА</a:t>
            </a:r>
            <a:r>
              <a:rPr lang="en-GB" altLang="ru-RU" sz="1600" dirty="0">
                <a:solidFill>
                  <a:srgbClr val="006666"/>
                </a:solidFill>
                <a:latin typeface="Arial Black" panose="020B0A04020102020204" pitchFamily="34" charset="0"/>
                <a:ea typeface="Baskerville"/>
                <a:cs typeface="Baskerville"/>
              </a:rPr>
              <a:t> (II)</a:t>
            </a:r>
            <a:endParaRPr lang="ru-RU" altLang="ru-RU" sz="1600" dirty="0">
              <a:solidFill>
                <a:srgbClr val="006666"/>
              </a:solidFill>
              <a:latin typeface="Arial Black" panose="020B0A04020102020204" pitchFamily="34" charset="0"/>
              <a:ea typeface="Baskerville"/>
              <a:cs typeface="Baskerville"/>
            </a:endParaRPr>
          </a:p>
        </p:txBody>
      </p:sp>
    </p:spTree>
    <p:extLst>
      <p:ext uri="{BB962C8B-B14F-4D97-AF65-F5344CB8AC3E}">
        <p14:creationId xmlns:p14="http://schemas.microsoft.com/office/powerpoint/2010/main" val="911703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ЗАГРУЗКИ\ПРЕЗЕНТАЦІЯ MITRA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140" y="141685"/>
            <a:ext cx="2078181" cy="61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22497" y="245833"/>
            <a:ext cx="47490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1600" dirty="0">
                <a:solidFill>
                  <a:srgbClr val="006666"/>
                </a:solidFill>
                <a:latin typeface="Arial Black" panose="020B0A04020102020204" pitchFamily="34" charset="0"/>
                <a:ea typeface="Baskerville"/>
                <a:cs typeface="Baskerville"/>
              </a:rPr>
              <a:t>ПРАКТИЧНЕ ОНОВЛЕННЯ</a:t>
            </a:r>
          </a:p>
          <a:p>
            <a:pPr>
              <a:defRPr/>
            </a:pPr>
            <a:r>
              <a:rPr lang="ru-RU" altLang="ru-RU" sz="1600" dirty="0">
                <a:solidFill>
                  <a:srgbClr val="006666"/>
                </a:solidFill>
                <a:latin typeface="Arial Black" panose="020B0A04020102020204" pitchFamily="34" charset="0"/>
                <a:ea typeface="Baskerville"/>
                <a:cs typeface="Baskerville"/>
              </a:rPr>
              <a:t>ПОДАТКОВИХ НАКЛАДНИХ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2028829-B473-4FC7-AC4C-B758CBE52FC0}"/>
              </a:ext>
            </a:extLst>
          </p:cNvPr>
          <p:cNvSpPr/>
          <p:nvPr/>
        </p:nvSpPr>
        <p:spPr>
          <a:xfrm>
            <a:off x="722497" y="1034708"/>
            <a:ext cx="802596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dirty="0">
                <a:latin typeface="Arial" panose="020B0604020202020204" pitchFamily="34" charset="0"/>
                <a:cs typeface="Arial" panose="020B0604020202020204" pitchFamily="34" charset="0"/>
              </a:rPr>
              <a:t>Юристи розпочали практику встановлення у договорах обов’язку постачальника щодо своєчасної реєстрації податкової накладної/розрахунку коригування кількісних та вартісних показників до податкової накладної в Єдиному реєстрі податкових накладних.</a:t>
            </a:r>
          </a:p>
          <a:p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Відповідальність – штраф</a:t>
            </a:r>
          </a:p>
          <a:p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B4C2F2C-9B0E-4B67-A61E-6B4260D3C1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139702"/>
            <a:ext cx="576064" cy="57606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EB8AB30-5843-4389-AF1E-9DC016149D1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447590"/>
            <a:ext cx="718720" cy="71872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5C6BB8DD-9431-4FDF-A657-A52D8D49CB5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939902"/>
            <a:ext cx="719523" cy="719523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FD508FC-A12B-4BB2-90DB-168004FEA9F6}"/>
              </a:ext>
            </a:extLst>
          </p:cNvPr>
          <p:cNvSpPr/>
          <p:nvPr/>
        </p:nvSpPr>
        <p:spPr>
          <a:xfrm>
            <a:off x="1697882" y="3113809"/>
            <a:ext cx="6723621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Проблема щодо реєстрації податкових накладних у ЄРПН!</a:t>
            </a:r>
            <a:endParaRPr lang="en-GB" sz="1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Правова позиція: Постанова Верховного Суду від 02.05.2018 року (справа № 908/3565/16).  </a:t>
            </a:r>
          </a:p>
          <a:p>
            <a:pPr algn="just"/>
            <a:r>
              <a:rPr lang="uk-UA" sz="1200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uk-UA" sz="1400" dirty="0">
                <a:latin typeface="Arial" panose="020B0604020202020204" pitchFamily="34" charset="0"/>
                <a:cs typeface="Arial" panose="020B0604020202020204" pitchFamily="34" charset="0"/>
              </a:rPr>
              <a:t>евиконання або неналежне виконання таких умов договору  не є правопорушенням у сфері господарювання, та виключає можливість притягнення учасника господарських правовідносин до відповідальності у вигляді сплати штрафних санкцій.</a:t>
            </a:r>
            <a:endParaRPr lang="ru-U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D04519A1-92C7-47DD-B8E6-BFC99E9CA8F8}"/>
              </a:ext>
            </a:extLst>
          </p:cNvPr>
          <p:cNvSpPr/>
          <p:nvPr/>
        </p:nvSpPr>
        <p:spPr>
          <a:xfrm>
            <a:off x="5361692" y="2367650"/>
            <a:ext cx="3564904" cy="71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uk-UA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оскільки податкова накладна не була зареєстрована і покупець не отримав «вхідний» податковий кредит з ПДВ</a:t>
            </a:r>
            <a:endParaRPr lang="ru-UA" sz="12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A45DC4EB-41B4-41EB-95CD-C222128830C9}"/>
              </a:ext>
            </a:extLst>
          </p:cNvPr>
          <p:cNvSpPr/>
          <p:nvPr/>
        </p:nvSpPr>
        <p:spPr>
          <a:xfrm>
            <a:off x="722497" y="2715766"/>
            <a:ext cx="46127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uk-U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Розмір – «недоотриманий податковий кредит»</a:t>
            </a:r>
          </a:p>
        </p:txBody>
      </p:sp>
    </p:spTree>
    <p:extLst>
      <p:ext uri="{BB962C8B-B14F-4D97-AF65-F5344CB8AC3E}">
        <p14:creationId xmlns:p14="http://schemas.microsoft.com/office/powerpoint/2010/main" val="401669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ЗАГРУЗКИ\ПРЕЗЕНТАЦІЯ MITRA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140" y="141685"/>
            <a:ext cx="2078181" cy="61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245833"/>
            <a:ext cx="47166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1600" dirty="0">
                <a:solidFill>
                  <a:srgbClr val="006666"/>
                </a:solidFill>
                <a:latin typeface="Arial Black" panose="020B0A04020102020204" pitchFamily="34" charset="0"/>
                <a:ea typeface="Baskerville"/>
                <a:cs typeface="Baskerville"/>
              </a:rPr>
              <a:t>ПОРЯДОК ОСКАРЖЕННЯ ВІДМОВИ В РЕЄСТРАЦІЇ ПН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2028829-B473-4FC7-AC4C-B758CBE52FC0}"/>
              </a:ext>
            </a:extLst>
          </p:cNvPr>
          <p:cNvSpPr/>
          <p:nvPr/>
        </p:nvSpPr>
        <p:spPr>
          <a:xfrm>
            <a:off x="1331640" y="824974"/>
            <a:ext cx="70567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>
                <a:latin typeface="Arial" panose="020B0604020202020204" pitchFamily="34" charset="0"/>
                <a:cs typeface="Arial" panose="020B0604020202020204" pitchFamily="34" charset="0"/>
              </a:rPr>
              <a:t>Після отримання квитанція про зупинення платник ПДВ має право надати пояснення та копії документів протягом 365 к. д.</a:t>
            </a:r>
          </a:p>
          <a:p>
            <a:endParaRPr lang="uk-U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1" descr="D:\ЗАГРУЗКИ\browser.png">
            <a:extLst>
              <a:ext uri="{FF2B5EF4-FFF2-40B4-BE49-F238E27FC236}">
                <a16:creationId xmlns:a16="http://schemas.microsoft.com/office/drawing/2014/main" id="{6472161B-9EEB-4420-A177-1AD887A774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25549"/>
            <a:ext cx="576064" cy="57606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6F8AAE0-7B62-46DD-A371-D69B3287E3B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786" y="1402199"/>
            <a:ext cx="576064" cy="57606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2E95828-72BE-4CEB-ACB2-F41B429982D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52" y="4505513"/>
            <a:ext cx="576064" cy="57606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F5CE0EE-6CA9-4679-88D0-EE0B98FFD5A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786" y="3888219"/>
            <a:ext cx="576063" cy="576063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5FDA3E55-C5A1-4E2E-835B-EBF58A54291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52" y="2419602"/>
            <a:ext cx="610303" cy="610303"/>
          </a:xfrm>
          <a:prstGeom prst="rect">
            <a:avLst/>
          </a:prstGeom>
        </p:spPr>
      </p:pic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40ECCB85-9C0D-47F6-9E31-06F3536B4135}"/>
              </a:ext>
            </a:extLst>
          </p:cNvPr>
          <p:cNvSpPr/>
          <p:nvPr/>
        </p:nvSpPr>
        <p:spPr>
          <a:xfrm>
            <a:off x="1384868" y="4568810"/>
            <a:ext cx="70035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Рішення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відмову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реєстрації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ПН/РК в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Реєстрі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може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бути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оскаржено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адміністративному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судовому порядку.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255ADFF5-119A-43B8-AF7B-FC3293EE957E}"/>
              </a:ext>
            </a:extLst>
          </p:cNvPr>
          <p:cNvSpPr/>
          <p:nvPr/>
        </p:nvSpPr>
        <p:spPr>
          <a:xfrm>
            <a:off x="1907704" y="1330191"/>
            <a:ext cx="700658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платників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ПДВ, у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яких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обсяг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постачання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зазначений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ПН/РК,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зареєстрованих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поточному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місяці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ЄРПН, з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урахуванням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поданої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ПН/РК на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реєстрацію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Реєстрі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менше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 млн.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гривень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рішення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реєстрацію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відмову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реєстрації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приймається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Комісією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регіонального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Рішення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приймається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протягом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п'яти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робочих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днів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6FCB2F13-A8FF-4258-811C-6F34C3FAB81F}"/>
              </a:ext>
            </a:extLst>
          </p:cNvPr>
          <p:cNvSpPr/>
          <p:nvPr/>
        </p:nvSpPr>
        <p:spPr>
          <a:xfrm>
            <a:off x="1353494" y="2482899"/>
            <a:ext cx="70567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платників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ПДВ, у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яких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обсяг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постачання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зазначений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в ПН/РК,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зареєстрованих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в поточному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місяці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Реєстрі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з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урахуванням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поданої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ПН/РК на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реєстрацію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Реєстрі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більше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30 млн.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гривень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включно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відповідне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рішення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приймається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Комісією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регіонального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рівня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надсилається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комісії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ДФС.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Рішення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приймається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протягом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п'яти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робочих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днів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Комісія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центрального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рівня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протягом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семи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робочих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днів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9AC8C133-8B3B-4517-9D46-93178601931F}"/>
              </a:ext>
            </a:extLst>
          </p:cNvPr>
          <p:cNvSpPr/>
          <p:nvPr/>
        </p:nvSpPr>
        <p:spPr>
          <a:xfrm>
            <a:off x="1883415" y="3849310"/>
            <a:ext cx="69819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Прийняте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рішення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реєструється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окремому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Реєстрі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ПН/РК,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реєстрація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яких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зупинена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та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надсилається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платнику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податку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рішення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Комісії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регіонального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скасовується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2329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ЗАГРУЗКИ\ПРЕЗЕНТАЦІЯ MITRA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140" y="141685"/>
            <a:ext cx="2078181" cy="61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245833"/>
            <a:ext cx="47166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1600" dirty="0">
                <a:solidFill>
                  <a:srgbClr val="006666"/>
                </a:solidFill>
                <a:latin typeface="Arial Black" panose="020B0A04020102020204" pitchFamily="34" charset="0"/>
                <a:ea typeface="Baskerville"/>
                <a:cs typeface="Baskerville"/>
              </a:rPr>
              <a:t>ПОРЯДОК ОСКАРЖЕННЯ ВІДМОВИ В РЕЄСТРАЦІЇ ПН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2028829-B473-4FC7-AC4C-B758CBE52FC0}"/>
              </a:ext>
            </a:extLst>
          </p:cNvPr>
          <p:cNvSpPr/>
          <p:nvPr/>
        </p:nvSpPr>
        <p:spPr>
          <a:xfrm>
            <a:off x="1331640" y="915566"/>
            <a:ext cx="741626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Інформаційний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лист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Вищого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адміністративного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суду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24.10.2013 року №1486/12/13-13</a:t>
            </a:r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Резолютивна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частина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постанови повинна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містити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висновок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визнання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протиправним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неприйняття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податкової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накладної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реєстрації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також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зазначення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того,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податкову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накладну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потрібно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вважати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прийнятою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зареєстрованою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протягом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операційного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дня, коли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її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було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надіслано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платником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податку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зазначенням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дати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/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Фіскальний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орган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зобов’язаний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вказувати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квитанції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конкретну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причину, а не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загальне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посилання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на пункт 6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Критеріїв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оцінки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ступеня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ризиків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Восьмий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апеляційний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адміністративний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суд справа № 857/1508/19)</a:t>
            </a:r>
          </a:p>
          <a:p>
            <a:pPr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Спосіб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захисту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прав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платника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податків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може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суперечити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встановленій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законом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процедурі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повернення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ПДВ з бюджету, а суд не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може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підміняти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собою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фіскальний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орган та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стягувати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ПДВ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напряму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(ВСУ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28 лютого 2017р., № 21-3237а16)</a:t>
            </a:r>
            <a:endParaRPr lang="ru-UA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1" descr="D:\ЗАГРУЗКИ\browser.png">
            <a:extLst>
              <a:ext uri="{FF2B5EF4-FFF2-40B4-BE49-F238E27FC236}">
                <a16:creationId xmlns:a16="http://schemas.microsoft.com/office/drawing/2014/main" id="{6472161B-9EEB-4420-A177-1AD887A774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16141"/>
            <a:ext cx="576064" cy="57606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CCB86BF3-197F-43BC-B59F-E1C1DC560A5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52" y="2931790"/>
            <a:ext cx="57606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185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ЗАГРУЗКИ\ПРЕЗЕНТАЦІЯ MITRA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2" y="1176973"/>
            <a:ext cx="3056288" cy="9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899592" y="84355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1600" dirty="0">
                <a:solidFill>
                  <a:srgbClr val="006666"/>
                </a:solidFill>
                <a:latin typeface="Arial Black" panose="020B0A04020102020204" pitchFamily="34" charset="0"/>
                <a:ea typeface="Baskerville"/>
                <a:cs typeface="Baskerville"/>
              </a:rPr>
              <a:t>ВІДСУТНІСТЬ РИЗИКІВ!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36104" y="3147814"/>
            <a:ext cx="4572000" cy="132747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0"/>
              </a:spcBef>
              <a:spcAft>
                <a:spcPts val="450"/>
              </a:spcAft>
            </a:pPr>
            <a:r>
              <a:rPr lang="uk-UA" altLang="ru-RU" sz="1400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itchFamily="34" charset="0"/>
                <a:ea typeface="Segoe UI Light" pitchFamily="34" charset="0"/>
                <a:cs typeface="Segoe UI Light" pitchFamily="34" charset="0"/>
              </a:rPr>
              <a:t>Адреса: БЦ «Олімпійський», 8 поверх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ts val="450"/>
              </a:spcAft>
            </a:pPr>
            <a:r>
              <a:rPr lang="uk-UA" altLang="ru-RU" sz="1400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itchFamily="34" charset="0"/>
                <a:ea typeface="Segoe UI Light" pitchFamily="34" charset="0"/>
                <a:cs typeface="Segoe UI Light" pitchFamily="34" charset="0"/>
              </a:rPr>
              <a:t>вул. Велика Васильківська, 72 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ts val="450"/>
              </a:spcAft>
            </a:pPr>
            <a:r>
              <a:rPr lang="uk-UA" altLang="ru-RU" sz="1400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itchFamily="34" charset="0"/>
                <a:ea typeface="Segoe UI Light" pitchFamily="34" charset="0"/>
                <a:cs typeface="Segoe UI Light" pitchFamily="34" charset="0"/>
              </a:rPr>
              <a:t>03150, м. Київ, 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ts val="450"/>
              </a:spcAft>
            </a:pPr>
            <a:r>
              <a:rPr lang="uk-UA" altLang="ru-RU" sz="1400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itchFamily="34" charset="0"/>
                <a:ea typeface="Segoe UI Light" pitchFamily="34" charset="0"/>
                <a:cs typeface="Segoe UI Light" pitchFamily="34" charset="0"/>
              </a:rPr>
              <a:t>Тел.: (050) 462 15 51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ts val="450"/>
              </a:spcAft>
            </a:pPr>
            <a:r>
              <a:rPr lang="en-US" altLang="ru-RU" sz="1400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itchFamily="34" charset="0"/>
                <a:ea typeface="Segoe UI Light" pitchFamily="34" charset="0"/>
                <a:cs typeface="Segoe UI Light" pitchFamily="34" charset="0"/>
              </a:rPr>
              <a:t>E-mail</a:t>
            </a:r>
            <a:r>
              <a:rPr lang="ru-RU" altLang="ru-RU" sz="1400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itchFamily="34" charset="0"/>
                <a:ea typeface="Segoe UI Light" pitchFamily="34" charset="0"/>
                <a:cs typeface="Segoe UI Light" pitchFamily="34" charset="0"/>
              </a:rPr>
              <a:t>: </a:t>
            </a:r>
            <a:r>
              <a:rPr lang="en-US" altLang="ru-RU" sz="1400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itchFamily="34" charset="0"/>
                <a:ea typeface="Segoe UI Light" pitchFamily="34" charset="0"/>
                <a:cs typeface="Segoe UI Light" pitchFamily="34" charset="0"/>
              </a:rPr>
              <a:t>office@mitrax.com.ua</a:t>
            </a:r>
            <a:endParaRPr lang="uk-UA" altLang="ru-RU" sz="1400" cap="none" dirty="0">
              <a:solidFill>
                <a:schemeClr val="tx1">
                  <a:lumMod val="50000"/>
                  <a:lumOff val="50000"/>
                </a:schemeClr>
              </a:solidFill>
              <a:latin typeface="Franklin Gothic Medium" pitchFamily="34" charset="0"/>
              <a:ea typeface="Segoe UI Light" pitchFamily="34" charset="0"/>
              <a:cs typeface="Segoe UI Light" pitchFamily="34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ts val="450"/>
              </a:spcAft>
            </a:pPr>
            <a:r>
              <a:rPr lang="en-US" altLang="ru-RU" sz="1400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itchFamily="34" charset="0"/>
                <a:ea typeface="Segoe UI Light" pitchFamily="34" charset="0"/>
                <a:cs typeface="Segoe UI Light" pitchFamily="34" charset="0"/>
              </a:rPr>
              <a:t>www.mitrax.com.ua</a:t>
            </a:r>
            <a:endParaRPr lang="uk-UA" altLang="ru-RU" sz="1400" cap="none" dirty="0">
              <a:solidFill>
                <a:schemeClr val="tx1">
                  <a:lumMod val="50000"/>
                  <a:lumOff val="50000"/>
                </a:schemeClr>
              </a:solidFill>
              <a:latin typeface="Franklin Gothic Medium" pitchFamily="34" charset="0"/>
              <a:ea typeface="Segoe UI Light" pitchFamily="34" charset="0"/>
              <a:cs typeface="Segoe UI Light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645E2B4-4864-44B6-9744-42AEAD08394E}"/>
              </a:ext>
            </a:extLst>
          </p:cNvPr>
          <p:cNvSpPr/>
          <p:nvPr/>
        </p:nvSpPr>
        <p:spPr>
          <a:xfrm>
            <a:off x="4067944" y="3147814"/>
            <a:ext cx="4572000" cy="13213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0"/>
              </a:spcBef>
              <a:spcAft>
                <a:spcPts val="450"/>
              </a:spcAft>
            </a:pPr>
            <a:r>
              <a:rPr lang="uk-UA" altLang="ru-RU" sz="1400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itchFamily="34" charset="0"/>
                <a:ea typeface="Segoe UI Light" pitchFamily="34" charset="0"/>
                <a:cs typeface="Segoe UI Light" pitchFamily="34" charset="0"/>
              </a:rPr>
              <a:t>Адреса</a:t>
            </a:r>
            <a:r>
              <a:rPr lang="uk-UA" alt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itchFamily="34" charset="0"/>
                <a:ea typeface="Segoe UI Light" pitchFamily="34" charset="0"/>
                <a:cs typeface="Segoe UI Light" pitchFamily="34" charset="0"/>
              </a:rPr>
              <a:t>: БЦ «</a:t>
            </a:r>
            <a:r>
              <a:rPr lang="en-GB" altLang="ru-RU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itchFamily="34" charset="0"/>
                <a:ea typeface="Segoe UI Light" pitchFamily="34" charset="0"/>
                <a:cs typeface="Segoe UI Light" pitchFamily="34" charset="0"/>
              </a:rPr>
              <a:t>Kadorr</a:t>
            </a:r>
            <a:r>
              <a:rPr lang="en-GB" alt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itchFamily="34" charset="0"/>
                <a:ea typeface="Segoe UI Light" pitchFamily="34" charset="0"/>
                <a:cs typeface="Segoe UI Light" pitchFamily="34" charset="0"/>
              </a:rPr>
              <a:t> City Mall»</a:t>
            </a:r>
            <a:r>
              <a:rPr lang="uk-UA" alt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itchFamily="34" charset="0"/>
                <a:ea typeface="Segoe UI Light" pitchFamily="34" charset="0"/>
                <a:cs typeface="Segoe UI Light" pitchFamily="34" charset="0"/>
              </a:rPr>
              <a:t>, оф. 411,</a:t>
            </a:r>
            <a:endParaRPr lang="en-GB" altLang="ru-RU" sz="1400" dirty="0">
              <a:solidFill>
                <a:schemeClr val="tx1">
                  <a:lumMod val="50000"/>
                  <a:lumOff val="50000"/>
                </a:schemeClr>
              </a:solidFill>
              <a:latin typeface="Franklin Gothic Medium" pitchFamily="34" charset="0"/>
              <a:ea typeface="Segoe UI Light" pitchFamily="34" charset="0"/>
              <a:cs typeface="Segoe UI Light" pitchFamily="34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ts val="450"/>
              </a:spcAft>
            </a:pPr>
            <a:r>
              <a:rPr lang="uk-UA" alt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itchFamily="34" charset="0"/>
                <a:ea typeface="Segoe UI Light" pitchFamily="34" charset="0"/>
                <a:cs typeface="Segoe UI Light" pitchFamily="34" charset="0"/>
              </a:rPr>
              <a:t>вул. Генуезька, 24 Б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ts val="450"/>
              </a:spcAft>
            </a:pPr>
            <a:r>
              <a:rPr lang="uk-UA" alt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itchFamily="34" charset="0"/>
                <a:ea typeface="Segoe UI Light" pitchFamily="34" charset="0"/>
                <a:cs typeface="Segoe UI Light" pitchFamily="34" charset="0"/>
              </a:rPr>
              <a:t>65009, м. Одеса, </a:t>
            </a:r>
            <a:endParaRPr lang="uk-UA" altLang="ru-RU" sz="1400" cap="none" dirty="0">
              <a:solidFill>
                <a:schemeClr val="tx1">
                  <a:lumMod val="50000"/>
                  <a:lumOff val="50000"/>
                </a:schemeClr>
              </a:solidFill>
              <a:latin typeface="Franklin Gothic Medium" pitchFamily="34" charset="0"/>
              <a:ea typeface="Segoe UI Light" pitchFamily="34" charset="0"/>
              <a:cs typeface="Segoe UI Light" pitchFamily="34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ts val="450"/>
              </a:spcAft>
            </a:pPr>
            <a:r>
              <a:rPr lang="uk-UA" altLang="ru-RU" sz="1400" cap="none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itchFamily="34" charset="0"/>
                <a:ea typeface="Segoe UI Light" pitchFamily="34" charset="0"/>
                <a:cs typeface="Segoe UI Light" pitchFamily="34" charset="0"/>
              </a:rPr>
              <a:t>Тел</a:t>
            </a:r>
            <a:r>
              <a:rPr lang="uk-UA" altLang="ru-RU" sz="1400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itchFamily="34" charset="0"/>
                <a:ea typeface="Segoe UI Light" pitchFamily="34" charset="0"/>
                <a:cs typeface="Segoe UI Light" pitchFamily="34" charset="0"/>
              </a:rPr>
              <a:t>.: </a:t>
            </a:r>
            <a:r>
              <a:rPr lang="uk-UA" alt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itchFamily="34" charset="0"/>
                <a:ea typeface="Segoe UI Light" pitchFamily="34" charset="0"/>
                <a:cs typeface="Segoe UI Light" pitchFamily="34" charset="0"/>
              </a:rPr>
              <a:t>(093) 791 37 64</a:t>
            </a: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ts val="450"/>
              </a:spcAft>
            </a:pPr>
            <a:r>
              <a:rPr lang="en-US" altLang="ru-RU" sz="1400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itchFamily="34" charset="0"/>
                <a:ea typeface="Segoe UI Light" pitchFamily="34" charset="0"/>
                <a:cs typeface="Segoe UI Light" pitchFamily="34" charset="0"/>
              </a:rPr>
              <a:t>E-mail</a:t>
            </a:r>
            <a:r>
              <a:rPr lang="ru-RU" altLang="ru-RU" sz="1400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itchFamily="34" charset="0"/>
                <a:ea typeface="Segoe UI Light" pitchFamily="34" charset="0"/>
                <a:cs typeface="Segoe UI Light" pitchFamily="34" charset="0"/>
              </a:rPr>
              <a:t>: </a:t>
            </a:r>
            <a:r>
              <a:rPr lang="en-US" altLang="ru-RU" sz="1400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itchFamily="34" charset="0"/>
                <a:ea typeface="Segoe UI Light" pitchFamily="34" charset="0"/>
                <a:cs typeface="Segoe UI Light" pitchFamily="34" charset="0"/>
              </a:rPr>
              <a:t>office@mitrax.com.ua</a:t>
            </a:r>
            <a:endParaRPr lang="uk-UA" altLang="ru-RU" sz="1400" cap="none" dirty="0">
              <a:solidFill>
                <a:schemeClr val="tx1">
                  <a:lumMod val="50000"/>
                  <a:lumOff val="50000"/>
                </a:schemeClr>
              </a:solidFill>
              <a:latin typeface="Franklin Gothic Medium" pitchFamily="34" charset="0"/>
              <a:ea typeface="Segoe UI Light" pitchFamily="34" charset="0"/>
              <a:cs typeface="Segoe UI Light" pitchFamily="34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  <a:spcAft>
                <a:spcPts val="450"/>
              </a:spcAft>
            </a:pPr>
            <a:r>
              <a:rPr lang="en-US" altLang="ru-RU" sz="1400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itchFamily="34" charset="0"/>
                <a:ea typeface="Segoe UI Light" pitchFamily="34" charset="0"/>
                <a:cs typeface="Segoe UI Light" pitchFamily="34" charset="0"/>
              </a:rPr>
              <a:t>www.mitrax.com.ua</a:t>
            </a:r>
            <a:endParaRPr lang="uk-UA" altLang="ru-RU" sz="1400" cap="none" dirty="0">
              <a:solidFill>
                <a:schemeClr val="tx1">
                  <a:lumMod val="50000"/>
                  <a:lumOff val="50000"/>
                </a:schemeClr>
              </a:solidFill>
              <a:latin typeface="Franklin Gothic Medium" pitchFamily="34" charset="0"/>
              <a:ea typeface="Segoe UI Light" pitchFamily="34" charset="0"/>
              <a:cs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6115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2082</TotalTime>
  <Words>919</Words>
  <Application>Microsoft Office PowerPoint</Application>
  <PresentationFormat>Экран (16:9)</PresentationFormat>
  <Paragraphs>76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Franklin Gothic Medium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Кирилл</dc:creator>
  <cp:lastModifiedBy>Viktoriia Hurska</cp:lastModifiedBy>
  <cp:revision>58</cp:revision>
  <dcterms:created xsi:type="dcterms:W3CDTF">2019-04-01T13:51:39Z</dcterms:created>
  <dcterms:modified xsi:type="dcterms:W3CDTF">2019-04-10T09:13:00Z</dcterms:modified>
</cp:coreProperties>
</file>