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9472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8" autoAdjust="0"/>
  </p:normalViewPr>
  <p:slideViewPr>
    <p:cSldViewPr>
      <p:cViewPr varScale="1">
        <p:scale>
          <a:sx n="83" d="100"/>
          <a:sy n="83" d="100"/>
        </p:scale>
        <p:origin x="-15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BE60A-30CA-4374-874B-B71F265F1375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74328-1EA8-4778-A03A-290DF93FA42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03346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74328-1EA8-4778-A03A-290DF93FA42E}" type="slidenum">
              <a:rPr lang="uk-UA" smtClean="0"/>
              <a:pPr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539141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Свої «</a:t>
            </a:r>
            <a:r>
              <a:rPr lang="uk-UA" dirty="0" err="1" smtClean="0"/>
              <a:t>лайфаки</a:t>
            </a:r>
            <a:r>
              <a:rPr lang="uk-UA" dirty="0" smtClean="0"/>
              <a:t>»…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74328-1EA8-4778-A03A-290DF93FA42E}" type="slidenum">
              <a:rPr lang="uk-UA" smtClean="0"/>
              <a:pPr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277464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Мої гризоти…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74328-1EA8-4778-A03A-290DF93FA42E}" type="slidenum">
              <a:rPr lang="uk-UA" smtClean="0"/>
              <a:pPr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60740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8D76-8A82-44BB-AA31-CC22D693B93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BE648-C34A-4156-9E61-ED8071ECD58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617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8D76-8A82-44BB-AA31-CC22D693B93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BE648-C34A-4156-9E61-ED8071ECD58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0852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8D76-8A82-44BB-AA31-CC22D693B93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BE648-C34A-4156-9E61-ED8071ECD58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0407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8D76-8A82-44BB-AA31-CC22D693B93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BE648-C34A-4156-9E61-ED8071ECD58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125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8D76-8A82-44BB-AA31-CC22D693B93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BE648-C34A-4156-9E61-ED8071ECD58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2737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8D76-8A82-44BB-AA31-CC22D693B93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BE648-C34A-4156-9E61-ED8071ECD58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4825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8D76-8A82-44BB-AA31-CC22D693B93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BE648-C34A-4156-9E61-ED8071ECD58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801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8D76-8A82-44BB-AA31-CC22D693B93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BE648-C34A-4156-9E61-ED8071ECD58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98108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8D76-8A82-44BB-AA31-CC22D693B93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BE648-C34A-4156-9E61-ED8071ECD58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3055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8D76-8A82-44BB-AA31-CC22D693B93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BE648-C34A-4156-9E61-ED8071ECD58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6415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8D76-8A82-44BB-AA31-CC22D693B93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BE648-C34A-4156-9E61-ED8071ECD58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3524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68D76-8A82-44BB-AA31-CC22D693B933}" type="datetimeFigureOut">
              <a:rPr lang="uk-UA" smtClean="0"/>
              <a:pPr/>
              <a:t>05.04.2019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BE648-C34A-4156-9E61-ED8071ECD58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5333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844408" cy="86409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k-UA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Розгляд </a:t>
            </a:r>
            <a:r>
              <a:rPr lang="uk-UA" sz="3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слідчими суддями</a:t>
            </a:r>
            <a:br>
              <a:rPr lang="uk-UA" sz="3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окремих видів клопотань </a:t>
            </a:r>
            <a:r>
              <a:rPr lang="uk-UA" sz="3600" dirty="0">
                <a:solidFill>
                  <a:srgbClr val="002060"/>
                </a:solidFill>
              </a:rPr>
              <a:t/>
            </a:r>
            <a:br>
              <a:rPr lang="uk-UA" sz="3600" dirty="0">
                <a:solidFill>
                  <a:srgbClr val="002060"/>
                </a:solidFill>
              </a:rPr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920880" cy="5112568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uk-UA" sz="5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Відсторонення від посади</a:t>
            </a:r>
            <a:r>
              <a:rPr lang="uk-UA" sz="5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</a:p>
          <a:p>
            <a:pPr algn="just">
              <a:defRPr/>
            </a:pPr>
            <a:r>
              <a:rPr lang="uk-UA" sz="5200" dirty="0">
                <a:solidFill>
                  <a:schemeClr val="tx1"/>
                </a:solidFill>
              </a:rPr>
              <a:t>тимчасове, вимушене недопущення особи, яка знаходиться у певних службових відносинах з органами державної влади чи місцевого самоврядування, підприємствами, установами чи організаціями, до виконання своїх функціональних обов’язків з підстав і в порядку, передбачених КПК України</a:t>
            </a:r>
            <a:r>
              <a:rPr lang="uk-UA" sz="5200" dirty="0" smtClean="0">
                <a:solidFill>
                  <a:schemeClr val="tx1"/>
                </a:solidFill>
              </a:rPr>
              <a:t>.</a:t>
            </a:r>
          </a:p>
          <a:p>
            <a:pPr>
              <a:defRPr/>
            </a:pPr>
            <a:r>
              <a:rPr lang="uk-UA" sz="5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Відсторонення від посади: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sz="5200" b="1" dirty="0">
                <a:solidFill>
                  <a:schemeClr val="tx1"/>
                </a:solidFill>
              </a:rPr>
              <a:t>Правова підстава</a:t>
            </a:r>
            <a:r>
              <a:rPr lang="uk-UA" sz="5200" i="1" dirty="0">
                <a:solidFill>
                  <a:schemeClr val="tx1"/>
                </a:solidFill>
              </a:rPr>
              <a:t> </a:t>
            </a:r>
            <a:r>
              <a:rPr lang="uk-UA" sz="5200" dirty="0">
                <a:solidFill>
                  <a:schemeClr val="tx1"/>
                </a:solidFill>
              </a:rPr>
              <a:t>- ухвала слідчого судді, а у судовому провадженні – ухвала суду.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sz="5200" b="1" dirty="0">
                <a:solidFill>
                  <a:schemeClr val="tx1"/>
                </a:solidFill>
              </a:rPr>
              <a:t>Фактична підстава</a:t>
            </a:r>
            <a:r>
              <a:rPr lang="uk-UA" sz="5200" dirty="0">
                <a:solidFill>
                  <a:schemeClr val="tx1"/>
                </a:solidFill>
              </a:rPr>
              <a:t> - наявність достатніх даних, що дають підстави вважати, що підозрюваний, обвинувачений, перебуваючи на посаді, знищить, підробить речі й документи, які мають суттєве значення для досудового розслідування, незаконними засобами впливатиме на свідків та інших учасників кримінального провадження або протиправно перешкоджатиме кримінальному провадженню іншим чином.</a:t>
            </a:r>
            <a:endParaRPr lang="ru-RU" sz="5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uk-UA" sz="5200" b="1" dirty="0">
                <a:solidFill>
                  <a:schemeClr val="tx1"/>
                </a:solidFill>
              </a:rPr>
              <a:t>Мета</a:t>
            </a:r>
            <a:r>
              <a:rPr lang="uk-UA" sz="5200" dirty="0">
                <a:solidFill>
                  <a:schemeClr val="tx1"/>
                </a:solidFill>
              </a:rPr>
              <a:t>:</a:t>
            </a:r>
            <a:endParaRPr lang="ru-RU" sz="5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uk-UA" sz="5200" dirty="0">
                <a:solidFill>
                  <a:schemeClr val="tx1"/>
                </a:solidFill>
              </a:rPr>
              <a:t>припинення кримінального правопорушення;</a:t>
            </a:r>
            <a:endParaRPr lang="ru-RU" sz="5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uk-UA" sz="5200" dirty="0">
                <a:solidFill>
                  <a:schemeClr val="tx1"/>
                </a:solidFill>
              </a:rPr>
              <a:t>припинення або запобігання протиправній поведінці підозрюваного, який, перебуваючи на посаді, може знищити чи підробити речі і документи, які мають значення для досудового розслідування, незаконними засобами впливати на свідків та інших учасників кримінального провадження.</a:t>
            </a:r>
          </a:p>
          <a:p>
            <a:pPr>
              <a:defRPr/>
            </a:pPr>
            <a:r>
              <a:rPr lang="uk-UA" sz="5200" b="1" dirty="0">
                <a:solidFill>
                  <a:schemeClr val="tx1"/>
                </a:solidFill>
              </a:rPr>
              <a:t>Лише</a:t>
            </a:r>
            <a:r>
              <a:rPr lang="uk-UA" sz="5200" dirty="0">
                <a:solidFill>
                  <a:schemeClr val="tx1"/>
                </a:solidFill>
              </a:rPr>
              <a:t> щодо особи, яка </a:t>
            </a:r>
            <a:r>
              <a:rPr lang="uk-UA" sz="5200" i="1" dirty="0">
                <a:solidFill>
                  <a:schemeClr val="tx1"/>
                </a:solidFill>
              </a:rPr>
              <a:t>підозрюється або обвинувачується у вчиненні злочину </a:t>
            </a:r>
            <a:r>
              <a:rPr lang="uk-UA" sz="5200" b="1" i="1" dirty="0">
                <a:solidFill>
                  <a:schemeClr val="tx1"/>
                </a:solidFill>
              </a:rPr>
              <a:t>середньої тяжкості, тяжкого чи особливо тяжкого злочину, або є службовою особою правоохоронного органу - незалежно від тяжкості злочину</a:t>
            </a:r>
            <a:r>
              <a:rPr lang="uk-UA" sz="5200" b="1" dirty="0">
                <a:solidFill>
                  <a:schemeClr val="tx1"/>
                </a:solidFill>
              </a:rPr>
              <a:t> </a:t>
            </a:r>
            <a:r>
              <a:rPr lang="uk-UA" sz="5200" dirty="0">
                <a:solidFill>
                  <a:schemeClr val="tx1"/>
                </a:solidFill>
              </a:rPr>
              <a:t>(ч. 1 ст. 154 КПК).</a:t>
            </a:r>
            <a:endParaRPr lang="ru-RU" sz="5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uk-UA" sz="5200" dirty="0">
                <a:solidFill>
                  <a:schemeClr val="tx1"/>
                </a:solidFill>
              </a:rPr>
              <a:t>слідчого судді під час досудового розслідування;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sz="5200" dirty="0">
                <a:solidFill>
                  <a:schemeClr val="tx1"/>
                </a:solidFill>
              </a:rPr>
              <a:t>слідчим суддею на підставі вмотивованого клопотання Генерального прокурора в порядку, встановленому законом (ч. 3 ст. 154 КПК) - Директора Національного антикорупційного бюро України; члена НАЗК - Генеральним прокурором або його заступником (ч. 1 ст. 155 КПК); </a:t>
            </a:r>
            <a:endParaRPr lang="ru-RU" sz="5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uk-UA" sz="5200" dirty="0">
                <a:solidFill>
                  <a:schemeClr val="tx1"/>
                </a:solidFill>
              </a:rPr>
              <a:t>Президента України щодо осіб, які ним призначаються;</a:t>
            </a:r>
            <a:endParaRPr lang="ru-RU" sz="5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uk-UA" sz="5200" dirty="0">
                <a:solidFill>
                  <a:schemeClr val="tx1"/>
                </a:solidFill>
              </a:rPr>
              <a:t>Вищої ради правосуддя щодо тимчасового відсторонення судді від здійснення правосуддя у зв’язку з притягненням до кримінальної відповідальності ухвалюється.</a:t>
            </a:r>
            <a:endParaRPr lang="ru-RU" sz="5200" dirty="0">
              <a:solidFill>
                <a:schemeClr val="tx1"/>
              </a:solidFill>
            </a:endParaRPr>
          </a:p>
          <a:p>
            <a:pPr algn="just">
              <a:defRPr/>
            </a:pPr>
            <a:endParaRPr lang="uk-UA" b="1" dirty="0">
              <a:solidFill>
                <a:schemeClr val="tx1"/>
              </a:solidFill>
            </a:endParaRPr>
          </a:p>
          <a:p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9760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Допит свідка, потерпілого під час досудового розслідування в судовому засіданні </a:t>
            </a:r>
            <a:br>
              <a:rPr lang="uk-UA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47500" lnSpcReduction="20000"/>
          </a:bodyPr>
          <a:lstStyle/>
          <a:p>
            <a:pPr marL="0" indent="365125">
              <a:buFontTx/>
              <a:buNone/>
              <a:defRPr/>
            </a:pPr>
            <a:r>
              <a:rPr lang="uk-UA" dirty="0" smtClean="0"/>
              <a:t>Сторони </a:t>
            </a:r>
            <a:r>
              <a:rPr lang="uk-UA" dirty="0"/>
              <a:t>кримінального провадження мають право звернутись до слідчого судді з клопотанням про проведення слідчої дії лише </a:t>
            </a:r>
            <a:r>
              <a:rPr lang="uk-UA" b="1" dirty="0"/>
              <a:t>за наявності виняткових випадків</a:t>
            </a:r>
            <a:r>
              <a:rPr lang="uk-UA" dirty="0"/>
              <a:t>, пов’язаних: </a:t>
            </a:r>
          </a:p>
          <a:p>
            <a:pPr marL="0" indent="365125">
              <a:defRPr/>
            </a:pPr>
            <a:r>
              <a:rPr lang="uk-UA" dirty="0"/>
              <a:t>1) з необхідністю отримання показань від свідка чи потерпілого під час досудового розслідування; </a:t>
            </a:r>
          </a:p>
          <a:p>
            <a:pPr marL="0" indent="365125">
              <a:buFontTx/>
              <a:buNone/>
              <a:defRPr/>
            </a:pPr>
            <a:r>
              <a:rPr lang="uk-UA" dirty="0"/>
              <a:t>2) з наявністю обставин, які можуть унеможливити допит зазначених осіб у суді або вплинути на повноту чи достовірність їх показань </a:t>
            </a:r>
            <a:r>
              <a:rPr lang="ru-RU" dirty="0"/>
              <a:t>(</a:t>
            </a:r>
            <a:r>
              <a:rPr lang="ru-RU" sz="2800" dirty="0"/>
              <a:t>ст. 225 КПК</a:t>
            </a:r>
            <a:r>
              <a:rPr lang="uk-UA" sz="2800" dirty="0" smtClean="0"/>
              <a:t>)</a:t>
            </a:r>
            <a:r>
              <a:rPr lang="uk-UA" dirty="0" smtClean="0"/>
              <a:t>.</a:t>
            </a:r>
          </a:p>
          <a:p>
            <a:pPr marL="0" indent="365125">
              <a:buFontTx/>
              <a:buNone/>
              <a:defRPr/>
            </a:pPr>
            <a:r>
              <a:rPr lang="uk-UA" dirty="0" smtClean="0"/>
              <a:t>Винятковими </a:t>
            </a:r>
            <a:r>
              <a:rPr lang="uk-UA" dirty="0"/>
              <a:t>випадками відповідно до ч. 1 ст. 225 КПК є небезпека для життя і здоров'я свідка чи потерпілого, їх </a:t>
            </a:r>
            <a:r>
              <a:rPr lang="uk-UA" b="1" dirty="0"/>
              <a:t>тяжка хвороба, наявність інших обставин, що можуть унеможливити їх допит у суді або вплинути на повноту чи достовірність показань. </a:t>
            </a:r>
          </a:p>
          <a:p>
            <a:pPr marL="0" indent="365125">
              <a:buFontTx/>
              <a:buNone/>
              <a:defRPr/>
            </a:pPr>
            <a:r>
              <a:rPr lang="uk-UA" b="1" dirty="0"/>
              <a:t>Тяжка хвороба </a:t>
            </a:r>
            <a:r>
              <a:rPr lang="uk-UA" dirty="0"/>
              <a:t>– це фізичний стан особи, в якому вона перебуває тривалий час, внаслідок чого виникає вірогідність того, що на час судового розгляду кримінального провадження вона може бути неспроможною брати участь у судовому засіданні.</a:t>
            </a:r>
          </a:p>
          <a:p>
            <a:pPr>
              <a:buFontTx/>
              <a:buNone/>
              <a:defRPr/>
            </a:pPr>
            <a:r>
              <a:rPr lang="uk-UA" dirty="0"/>
              <a:t>До інших обставин можна віднести: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dirty="0"/>
              <a:t>тривале відрядження, виїзд на роботу, навчання або постійне проживання за межі України;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dirty="0"/>
              <a:t>потерпілий або свідок є громадянином іноземної держави, постійно проживає за межами України і має намір повернутись до місця постійного проживання;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dirty="0"/>
              <a:t>призов на службу у Збройні сили України;</a:t>
            </a:r>
            <a:r>
              <a:rPr lang="uk-UA" i="1" dirty="0"/>
              <a:t> </a:t>
            </a:r>
            <a:endParaRPr lang="uk-UA" dirty="0"/>
          </a:p>
          <a:p>
            <a:pPr>
              <a:buFont typeface="Wingdings" pitchFamily="2" charset="2"/>
              <a:buChar char="Ø"/>
              <a:defRPr/>
            </a:pPr>
            <a:r>
              <a:rPr lang="uk-UA" dirty="0"/>
              <a:t>відсутність постійного місця проживання та постійної роботи.</a:t>
            </a:r>
          </a:p>
          <a:p>
            <a:pPr marL="0" indent="0" algn="ctr">
              <a:buFontTx/>
              <a:buNone/>
              <a:defRPr/>
            </a:pPr>
            <a:r>
              <a:rPr lang="uk-UA" b="1" dirty="0"/>
              <a:t>Цей перелік не є вичерпним</a:t>
            </a:r>
          </a:p>
          <a:p>
            <a:pPr marL="0" indent="0">
              <a:buNone/>
              <a:defRPr/>
            </a:pPr>
            <a:r>
              <a:rPr lang="uk-UA" smtClean="0"/>
              <a:t>	Ухвала </a:t>
            </a:r>
            <a:r>
              <a:rPr lang="uk-UA" dirty="0"/>
              <a:t>слідчого судді про допит свідка, потерпілого в порядку, передбаченому ст. 225 КПК має відповідати загальним вимогам до ухвали, встановленим </a:t>
            </a:r>
            <a:r>
              <a:rPr lang="ru-RU" dirty="0"/>
              <a:t>ст. 372 КПК</a:t>
            </a:r>
            <a:r>
              <a:rPr lang="uk-UA" dirty="0"/>
              <a:t>. </a:t>
            </a:r>
            <a:endParaRPr lang="ru-RU" dirty="0"/>
          </a:p>
          <a:p>
            <a:pPr marL="0" indent="365125">
              <a:defRPr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83202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Відсторонення від посади застосовується:</a:t>
            </a:r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uk-UA" sz="1200" dirty="0" smtClean="0"/>
              <a:t>під </a:t>
            </a:r>
            <a:r>
              <a:rPr lang="uk-UA" sz="1200" dirty="0"/>
              <a:t>час досудового розслідування на </a:t>
            </a:r>
            <a:r>
              <a:rPr lang="uk-UA" sz="1200" b="1" dirty="0"/>
              <a:t>строк</a:t>
            </a:r>
            <a:r>
              <a:rPr lang="uk-UA" sz="1200" dirty="0"/>
              <a:t>, </a:t>
            </a:r>
            <a:r>
              <a:rPr lang="uk-UA" sz="1200" b="1" dirty="0"/>
              <a:t>не більше двох місяців, який може </a:t>
            </a:r>
            <a:r>
              <a:rPr lang="uk-UA" sz="1200" dirty="0"/>
              <a:t>бути продовжено, відповідно до вимог ст. 158 КПК (однак, в межах строку досудового розслідування</a:t>
            </a:r>
            <a:r>
              <a:rPr lang="uk-UA" sz="1200" dirty="0" smtClean="0"/>
              <a:t>).</a:t>
            </a:r>
          </a:p>
          <a:p>
            <a:pPr algn="ctr">
              <a:buFontTx/>
              <a:buNone/>
              <a:defRPr/>
            </a:pPr>
            <a:r>
              <a:rPr lang="uk-UA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Повноваження слідчого судді щодо розгляду клопотання про відсторонення від посади    зводяться до:</a:t>
            </a:r>
            <a:r>
              <a:rPr lang="uk-UA" sz="1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sz="1200" dirty="0"/>
              <a:t>перевірки тяжкості злочину (ч. 1 ст. 154 КПК України);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sz="1200" dirty="0"/>
              <a:t>посади, яку обіймає особа та з якої слідчий, прокурор просить відсторонити (ч. 2 ст. 155 КПК України);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sz="1200" dirty="0"/>
              <a:t>обставин, які дають підстави вважати, що перебування на посаді підозрюваного, обвинуваченого сприяло вчиненню кримінального правопорушення (ч. 2 ст. 155 КПК України);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sz="1200" dirty="0"/>
              <a:t>наявності достатніх підстав, що відсторонення від посади необхідне для припинення кримінального правопорушення, припинення або запобігання протиправній поведінці підозрюваного (ч. 1 ст. 157 КПК України);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sz="1200" dirty="0"/>
              <a:t>переліку документів, які посвідчують обіймання особою посади (ч. 3 ст. 157 КПК України.</a:t>
            </a:r>
            <a:endParaRPr lang="ru-RU" sz="1200" dirty="0"/>
          </a:p>
          <a:p>
            <a:pPr algn="ctr">
              <a:buFontTx/>
              <a:buNone/>
              <a:defRPr/>
            </a:pPr>
            <a:r>
              <a:rPr lang="uk-UA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Клопотання про відсторонення від посади: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sz="1200" dirty="0" err="1"/>
              <a:t>Суб</a:t>
            </a:r>
            <a:r>
              <a:rPr lang="en-US" sz="1200" dirty="0"/>
              <a:t>’</a:t>
            </a:r>
            <a:r>
              <a:rPr lang="uk-UA" sz="1200" dirty="0" err="1"/>
              <a:t>єкт</a:t>
            </a:r>
            <a:r>
              <a:rPr lang="uk-UA" sz="1200" dirty="0"/>
              <a:t> звернення – ч. 1 ст. 155 КПК;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sz="1200" dirty="0"/>
              <a:t>Зміст клопотання - ч. 2 ст. 155 КПК.</a:t>
            </a:r>
          </a:p>
          <a:p>
            <a:pPr>
              <a:buFontTx/>
              <a:buNone/>
              <a:defRPr/>
            </a:pPr>
            <a:r>
              <a:rPr lang="uk-UA" sz="1200" b="1" dirty="0"/>
              <a:t>   </a:t>
            </a:r>
            <a:r>
              <a:rPr lang="uk-UA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Строки розгляду</a:t>
            </a:r>
            <a:r>
              <a:rPr lang="uk-UA" sz="1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200" dirty="0"/>
              <a:t>-</a:t>
            </a:r>
            <a:r>
              <a:rPr lang="uk-UA" sz="1200" b="1" dirty="0"/>
              <a:t> </a:t>
            </a:r>
            <a:r>
              <a:rPr lang="uk-UA" sz="1200" dirty="0"/>
              <a:t>не пізніше трьох днів із дня його надходження до суду за участю слідчого та/або прокурора,підозрюваного / обвинуваченого, його захисника </a:t>
            </a:r>
            <a:r>
              <a:rPr lang="en-US" sz="1200" dirty="0"/>
              <a:t>               </a:t>
            </a:r>
            <a:r>
              <a:rPr lang="uk-UA" sz="1200" dirty="0"/>
              <a:t>(ч. 1 ст.156 КПК). </a:t>
            </a:r>
          </a:p>
          <a:p>
            <a:pPr algn="ctr">
              <a:buFontTx/>
              <a:buNone/>
              <a:defRPr/>
            </a:pPr>
            <a:r>
              <a:rPr lang="uk-UA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Клопотання про відсторонення від посади: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sz="1200" dirty="0" err="1"/>
              <a:t>Суб</a:t>
            </a:r>
            <a:r>
              <a:rPr lang="en-US" sz="1200" dirty="0"/>
              <a:t>’</a:t>
            </a:r>
            <a:r>
              <a:rPr lang="uk-UA" sz="1200" dirty="0" err="1"/>
              <a:t>єкт</a:t>
            </a:r>
            <a:r>
              <a:rPr lang="uk-UA" sz="1200" dirty="0"/>
              <a:t> звернення – ч. 1 ст. 155 КПК;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sz="1200" dirty="0"/>
              <a:t>Зміст клопотання - ч. 2 ст. 155 КПК.</a:t>
            </a:r>
          </a:p>
          <a:p>
            <a:pPr>
              <a:buFontTx/>
              <a:buNone/>
              <a:defRPr/>
            </a:pPr>
            <a:r>
              <a:rPr lang="uk-UA" sz="1200" b="1" dirty="0"/>
              <a:t>   </a:t>
            </a:r>
            <a:r>
              <a:rPr lang="uk-UA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Строки розгляду</a:t>
            </a:r>
            <a:r>
              <a:rPr lang="uk-UA" sz="1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200" dirty="0"/>
              <a:t>-</a:t>
            </a:r>
            <a:r>
              <a:rPr lang="uk-UA" sz="1200" b="1" dirty="0"/>
              <a:t> </a:t>
            </a:r>
            <a:r>
              <a:rPr lang="uk-UA" sz="1200" dirty="0"/>
              <a:t>не пізніше трьох днів із дня його надходження до суду за участю слідчого та/або прокурора,підозрюваного / обвинуваченого, його захисника </a:t>
            </a:r>
            <a:r>
              <a:rPr lang="en-US" sz="1200" dirty="0"/>
              <a:t>               </a:t>
            </a:r>
            <a:r>
              <a:rPr lang="uk-UA" sz="1200" dirty="0"/>
              <a:t>(ч. 1 ст.156 КПК). </a:t>
            </a:r>
          </a:p>
        </p:txBody>
      </p:sp>
    </p:spTree>
    <p:extLst>
      <p:ext uri="{BB962C8B-B14F-4D97-AF65-F5344CB8AC3E}">
        <p14:creationId xmlns:p14="http://schemas.microsoft.com/office/powerpoint/2010/main" xmlns="" val="522837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</a:rPr>
              <a:t/>
            </a:r>
            <a:br>
              <a:rPr lang="uk-UA" b="1" dirty="0" smtClean="0">
                <a:solidFill>
                  <a:srgbClr val="002060"/>
                </a:solidFill>
              </a:rPr>
            </a:br>
            <a:r>
              <a:rPr lang="uk-UA" sz="2200" b="1" dirty="0" smtClean="0">
                <a:solidFill>
                  <a:srgbClr val="002060"/>
                </a:solidFill>
              </a:rPr>
              <a:t>Тимчасовий доступ до речей і документів:</a:t>
            </a:r>
            <a:r>
              <a:rPr lang="uk-UA" sz="2200" b="1" dirty="0" smtClean="0">
                <a:solidFill>
                  <a:srgbClr val="A50021"/>
                </a:solidFill>
              </a:rPr>
              <a:t>   </a:t>
            </a:r>
            <a:r>
              <a:rPr lang="ru-RU" dirty="0" smtClean="0">
                <a:solidFill>
                  <a:srgbClr val="A50021"/>
                </a:solidFill>
              </a:rPr>
              <a:t/>
            </a:r>
            <a:br>
              <a:rPr lang="ru-RU" dirty="0" smtClean="0">
                <a:solidFill>
                  <a:srgbClr val="A50021"/>
                </a:solidFill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32500" lnSpcReduction="20000"/>
          </a:bodyPr>
          <a:lstStyle/>
          <a:p>
            <a:pPr marL="0" indent="0">
              <a:buFontTx/>
              <a:buNone/>
              <a:defRPr/>
            </a:pPr>
            <a:r>
              <a:rPr lang="uk-UA" sz="3700" dirty="0" smtClean="0"/>
              <a:t>надання </a:t>
            </a:r>
            <a:r>
              <a:rPr lang="uk-UA" sz="3700" dirty="0"/>
              <a:t>стороні кримінального провадження особою, у володінні якої знаходяться такі речі і документи, можливості ознайомитися з ними, зробити їх копії та вилучити їх (здійснити їх виїмку).</a:t>
            </a:r>
            <a:endParaRPr lang="ru-RU" sz="3700" dirty="0"/>
          </a:p>
          <a:p>
            <a:pPr marL="365125" indent="0">
              <a:buFontTx/>
              <a:buNone/>
              <a:defRPr/>
            </a:pPr>
            <a:r>
              <a:rPr lang="uk-UA" sz="3700" dirty="0"/>
              <a:t>Тимчасовий доступ до електронних інформаційних систем або їх частин, мобільних терміналів систем зв’язку </a:t>
            </a:r>
            <a:r>
              <a:rPr lang="uk-UA" sz="3700" b="1" dirty="0"/>
              <a:t>здійснюється шляхом зняття копії інформації, що міститься в таких електронних інформаційних системах або їх частинах, мобільних терміналах систем зв’язку, без їх вилучення</a:t>
            </a:r>
            <a:r>
              <a:rPr lang="uk-UA" sz="3700" b="1" dirty="0" smtClean="0"/>
              <a:t>.</a:t>
            </a:r>
            <a:r>
              <a:rPr lang="uk-UA" sz="3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Право звернення </a:t>
            </a:r>
            <a:r>
              <a:rPr lang="uk-UA" sz="3700" dirty="0"/>
              <a:t>до слідчого судді під час досудового розслідування із клопотанням про тимчасовий доступ до речей і документів мають сторони кримінального провадження.</a:t>
            </a:r>
          </a:p>
          <a:p>
            <a:pPr marL="365125" indent="0">
              <a:buFontTx/>
              <a:buNone/>
              <a:defRPr/>
            </a:pPr>
            <a:r>
              <a:rPr lang="uk-UA" sz="3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Виняток</a:t>
            </a:r>
            <a:r>
              <a:rPr lang="uk-UA" sz="3700" dirty="0">
                <a:solidFill>
                  <a:srgbClr val="A50021"/>
                </a:solidFill>
              </a:rPr>
              <a:t> </a:t>
            </a:r>
            <a:r>
              <a:rPr lang="uk-UA" sz="3700" dirty="0"/>
              <a:t>(ст. 161 КПК - листування або інші форми обміну інформацією між захисником та його клієнтом або будь-якою особою, яка представляє його клієнта, у зв’язку з наданням правової допомоги;  об’єкти, які додані до такого листування або інші форми обміну інформацією).</a:t>
            </a:r>
            <a:endParaRPr lang="uk-UA" sz="3700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  <a:defRPr/>
            </a:pPr>
            <a:r>
              <a:rPr lang="uk-UA" sz="37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 клопотання </a:t>
            </a:r>
          </a:p>
          <a:p>
            <a:pPr algn="ctr">
              <a:buFontTx/>
              <a:buNone/>
              <a:defRPr/>
            </a:pPr>
            <a:r>
              <a:rPr lang="uk-UA" sz="3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 тимчасовий доступ до речей і документів </a:t>
            </a:r>
            <a:r>
              <a:rPr lang="uk-UA" sz="3700" dirty="0"/>
              <a:t>встановлений ч. 2 ст. 160 КПК</a:t>
            </a:r>
          </a:p>
          <a:p>
            <a:pPr algn="ctr">
              <a:buFontTx/>
              <a:buNone/>
              <a:defRPr/>
            </a:pPr>
            <a:r>
              <a:rPr lang="uk-UA" sz="3700" b="1" dirty="0"/>
              <a:t>Обов'язково зазначаються: </a:t>
            </a:r>
          </a:p>
          <a:p>
            <a:pPr marL="0" indent="365125">
              <a:buFont typeface="Wingdings" pitchFamily="2" charset="2"/>
              <a:buChar char="Ø"/>
              <a:defRPr/>
            </a:pPr>
            <a:r>
              <a:rPr lang="uk-UA" sz="3700" dirty="0"/>
              <a:t>можливість використання як доказів відомостей, що містяться в речах і документах, та неможливість іншими способами довести обставини, які передбачається довести за допомогою цих речей і документів, у випадку подання клопотання про тимчасовий доступ до речей і документів, які містять охоронювану законом таємницю;</a:t>
            </a:r>
            <a:endParaRPr lang="ru-RU" sz="3700" dirty="0"/>
          </a:p>
          <a:p>
            <a:pPr marL="0" indent="365125">
              <a:buFont typeface="Wingdings" pitchFamily="2" charset="2"/>
              <a:buChar char="Ø"/>
              <a:defRPr/>
            </a:pPr>
            <a:r>
              <a:rPr lang="uk-UA" sz="3700" dirty="0"/>
              <a:t>обґрунтування необхідності вилучення речей і оригіналів або копій документів, якщо відповідне питання порушується стороною кримінального провадження.</a:t>
            </a:r>
            <a:endParaRPr lang="ru-RU" sz="3700" dirty="0"/>
          </a:p>
          <a:p>
            <a:pPr algn="ctr">
              <a:buFontTx/>
              <a:buNone/>
              <a:defRPr/>
            </a:pPr>
            <a:r>
              <a:rPr lang="uk-UA" sz="3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Важливо!</a:t>
            </a:r>
          </a:p>
          <a:p>
            <a:pPr>
              <a:buFontTx/>
              <a:buNone/>
              <a:defRPr/>
            </a:pPr>
            <a:r>
              <a:rPr lang="uk-UA" sz="3700" dirty="0"/>
              <a:t>   Для оцінки потреб досудового розслідування слідчий суддя зобов'язаний врахувати можливість без застосованого заходу забезпечення кримінального провадження отримати речі і документи, які можуть бути використані під час судового розгляду для встановлення обставин у кримінальному провадженні (ч. 4 ст. 132 КПК).</a:t>
            </a:r>
            <a:endParaRPr lang="ru-RU" sz="3700" dirty="0"/>
          </a:p>
          <a:p>
            <a:pPr>
              <a:buFontTx/>
              <a:buNone/>
              <a:defRPr/>
            </a:pPr>
            <a:r>
              <a:rPr lang="uk-UA" sz="3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Особливість розгляду такої категорії справ -</a:t>
            </a:r>
            <a:r>
              <a:rPr lang="uk-UA" sz="37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700" dirty="0"/>
              <a:t> це необхідність виготовлення </a:t>
            </a:r>
            <a:r>
              <a:rPr lang="uk-UA" sz="3700" b="1" dirty="0"/>
              <a:t>двох оригіналів</a:t>
            </a:r>
            <a:r>
              <a:rPr lang="uk-UA" sz="3700" dirty="0"/>
              <a:t> ухвали про надання тимчасового доступу до речей та документів. Такий висновок випливає із вимоги, закріпленої у частині 2 статті 165 КПК про обов’язок особи, зазначеній у відповідній ухвалі слідчого судді, пред’явити особі, яка зазначена в ухвалі як володілець речей і документів, оригінал ухвали про тимчасовий доступ до речей і документів та вручити її копію.</a:t>
            </a:r>
            <a:endParaRPr lang="ru-RU" sz="3700" dirty="0"/>
          </a:p>
          <a:p>
            <a:pPr>
              <a:defRPr/>
            </a:pPr>
            <a:r>
              <a:rPr lang="uk-UA" sz="3700" dirty="0"/>
              <a:t>В</a:t>
            </a:r>
            <a:r>
              <a:rPr lang="ru-RU" sz="3700" dirty="0"/>
              <a:t>одно</a:t>
            </a:r>
            <a:r>
              <a:rPr lang="uk-UA" sz="3700" dirty="0"/>
              <a:t>час, відповідно до загальних положень документообігу в суді, оригінал судового рішення зберігається у матеріалах судової справи. </a:t>
            </a:r>
            <a:endParaRPr lang="ru-RU" sz="3700" dirty="0"/>
          </a:p>
          <a:p>
            <a:pPr marL="0" indent="0">
              <a:buFontTx/>
              <a:buNone/>
              <a:defRPr/>
            </a:pPr>
            <a:endParaRPr lang="uk-UA" sz="3700" b="1" dirty="0" smtClean="0"/>
          </a:p>
          <a:p>
            <a:pPr marL="0" indent="0">
              <a:buFontTx/>
              <a:buNone/>
              <a:defRPr/>
            </a:pPr>
            <a:endParaRPr lang="ru-RU" b="1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938611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Арешт майна </a:t>
            </a:r>
            <a:r>
              <a:rPr lang="uk-UA" dirty="0" smtClean="0">
                <a:solidFill>
                  <a:srgbClr val="002060"/>
                </a:solidFill>
              </a:rPr>
              <a:t/>
            </a:r>
            <a:br>
              <a:rPr lang="uk-UA" dirty="0" smtClean="0">
                <a:solidFill>
                  <a:srgbClr val="002060"/>
                </a:solidFill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uk-UA" dirty="0" smtClean="0"/>
              <a:t>тимчасове</a:t>
            </a:r>
            <a:r>
              <a:rPr lang="uk-UA" dirty="0"/>
              <a:t>, до скасування у встановленому КПК порядку, позбавлення за ухвалою слідчого судді або суду права на відчуження, розпорядження та/або користування майном, щодо якого існує сукупність підстав чи розумних підозр вважати, що воно є доказом злочину, підлягає спеціальній конфіскації у підозрюваного, обвинуваченого, засудженого, третіх осіб, конфіскації у юридичної особи, для забезпечення цивільного позову, стягнення з юридичної особи отриманої неправомірної вигоди, можливої конфіскації майна.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dirty="0"/>
              <a:t>Арешт майна скасовується у встановленому цим Кодексом порядку</a:t>
            </a:r>
            <a:r>
              <a:rPr lang="uk-UA" dirty="0" smtClean="0"/>
              <a:t>.</a:t>
            </a:r>
            <a:r>
              <a:rPr lang="uk-UA" b="1" dirty="0"/>
              <a:t> Завдання</a:t>
            </a:r>
            <a:r>
              <a:rPr lang="uk-UA" dirty="0"/>
              <a:t> - запобігання можливості його приховування, пошкодження, псування, знищення, перетворення, відчуження.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b="1" dirty="0"/>
              <a:t>Мета:</a:t>
            </a:r>
            <a:endParaRPr lang="ru-RU" b="1" dirty="0"/>
          </a:p>
          <a:p>
            <a:pPr>
              <a:buFontTx/>
              <a:buNone/>
              <a:defRPr/>
            </a:pPr>
            <a:r>
              <a:rPr lang="uk-UA" dirty="0"/>
              <a:t>    1) збереження речових доказів;</a:t>
            </a:r>
            <a:endParaRPr lang="ru-RU" dirty="0"/>
          </a:p>
          <a:p>
            <a:pPr>
              <a:buFontTx/>
              <a:buNone/>
              <a:defRPr/>
            </a:pPr>
            <a:r>
              <a:rPr lang="uk-UA" dirty="0"/>
              <a:t>    2) спеціальна конфіскація;</a:t>
            </a:r>
            <a:endParaRPr lang="ru-RU" dirty="0"/>
          </a:p>
          <a:p>
            <a:pPr>
              <a:buFontTx/>
              <a:buNone/>
              <a:defRPr/>
            </a:pPr>
            <a:r>
              <a:rPr lang="ru-RU" dirty="0"/>
              <a:t>    </a:t>
            </a:r>
            <a:r>
              <a:rPr lang="uk-UA" dirty="0"/>
              <a:t>3) конфіскація майна як виду покарання або заходу кримінально-правового характеру щодо юридичної особи;</a:t>
            </a:r>
            <a:endParaRPr lang="ru-RU" dirty="0"/>
          </a:p>
          <a:p>
            <a:pPr>
              <a:buFontTx/>
              <a:buNone/>
              <a:defRPr/>
            </a:pPr>
            <a:r>
              <a:rPr lang="ru-RU" dirty="0"/>
              <a:t>    </a:t>
            </a:r>
            <a:r>
              <a:rPr lang="uk-UA" dirty="0"/>
              <a:t>4) відшкодування шкоди, завданої внаслідок кримінального правопорушення (цивільний позов), чи стягнення з юридичної особи отриманої неправомірної вигоди.</a:t>
            </a:r>
            <a:endParaRPr lang="ru-RU" dirty="0"/>
          </a:p>
          <a:p>
            <a:pPr>
              <a:buFont typeface="Wingdings" pitchFamily="2" charset="2"/>
              <a:buChar char="Ø"/>
              <a:defRPr/>
            </a:pPr>
            <a:endParaRPr lang="uk-UA" dirty="0" smtClean="0"/>
          </a:p>
          <a:p>
            <a:pPr>
              <a:buFont typeface="Wingdings" pitchFamily="2" charset="2"/>
              <a:buChar char="Ø"/>
              <a:defRPr/>
            </a:pP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734306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40000" lnSpcReduction="20000"/>
          </a:bodyPr>
          <a:lstStyle/>
          <a:p>
            <a:pPr algn="ctr">
              <a:buFontTx/>
              <a:buNone/>
              <a:defRPr/>
            </a:pPr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ВАЖЛИВО!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sz="4000" dirty="0"/>
              <a:t>Не може бути арештовано майно, якщо воно перебуває у власності добросовісного набувача, крім арешту майна з метою забезпечення збереження речових доказів.</a:t>
            </a:r>
            <a:endParaRPr lang="ru-RU" sz="4000" dirty="0"/>
          </a:p>
          <a:p>
            <a:pPr>
              <a:buFont typeface="Wingdings" pitchFamily="2" charset="2"/>
              <a:buChar char="Ø"/>
              <a:defRPr/>
            </a:pPr>
            <a:r>
              <a:rPr lang="uk-UA" sz="4000" dirty="0"/>
              <a:t>Заборона використання житлового приміщення особам, які на законних підставах проживають у такому житловому приміщенні, не допускається.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sz="4000" dirty="0"/>
              <a:t>Рішення про заборону або обмеження користування, розпорядження майном можна постановляти лише у разі, коли існують обставини, які підтверджують, що їх незастосування призведе до приховування, пошкодження, псування, зникнення, втрати, знищення, використання, перетворення, пересування, передачі майна.</a:t>
            </a:r>
            <a:endParaRPr lang="ru-RU" sz="4000" dirty="0"/>
          </a:p>
          <a:p>
            <a:pPr>
              <a:buFont typeface="Wingdings" pitchFamily="2" charset="2"/>
              <a:buChar char="Ø"/>
              <a:defRPr/>
            </a:pPr>
            <a:r>
              <a:rPr lang="uk-UA" sz="4000" b="1" dirty="0"/>
              <a:t>Зміст </a:t>
            </a:r>
            <a:r>
              <a:rPr lang="uk-UA" sz="4000" dirty="0"/>
              <a:t>клопотання слідчого, прокурора про арешт майна – ст.171 КПК.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sz="4000" b="1" dirty="0"/>
              <a:t>Строк</a:t>
            </a:r>
            <a:r>
              <a:rPr lang="uk-UA" sz="4000" dirty="0"/>
              <a:t> - клопотання слідчого, прокурора про арешт тимчасово вилученого майна повинно бути подано </a:t>
            </a:r>
            <a:r>
              <a:rPr lang="uk-UA" sz="4000" b="1" dirty="0"/>
              <a:t>не пізніше наступного робочого дня після вилучення майна</a:t>
            </a:r>
            <a:r>
              <a:rPr lang="uk-UA" sz="4000" dirty="0"/>
              <a:t>, інакше майно має бути негайно повернуто особі, у якої його було вилучено.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sz="4000" dirty="0"/>
              <a:t>У разі тимчасового вилучення майна під час обшуку, огляду, здійснюваних на підставі ухвали слідчого судді, передбаченої статтею 235 КПК, клопотання про арешт такого майна повинно бути подано слідчим, прокурором </a:t>
            </a:r>
            <a:r>
              <a:rPr lang="uk-UA" sz="4000" b="1" dirty="0"/>
              <a:t>протягом 48 годин після вилучення майна</a:t>
            </a:r>
            <a:r>
              <a:rPr lang="uk-UA" sz="4000" dirty="0"/>
              <a:t>, інакше майно має бути негайно повернуто особі, в якої його було вилучено.</a:t>
            </a:r>
            <a:endParaRPr lang="ru-RU" sz="4000" dirty="0"/>
          </a:p>
          <a:p>
            <a:pPr marL="0" indent="0" algn="ctr">
              <a:buFontTx/>
              <a:buNone/>
              <a:defRPr/>
            </a:pPr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Правовою підставою для скасування арешту майна слідчим суддею під час досудового розслідування є: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sz="4000" dirty="0"/>
              <a:t>доведення, що в подальшому застосуванні цього заходу відпала потреба або необґрунтованості накладення арешту.  </a:t>
            </a:r>
            <a:endParaRPr lang="ru-RU" sz="4000" dirty="0"/>
          </a:p>
          <a:p>
            <a:pPr marL="0" indent="0">
              <a:buFontTx/>
              <a:buNone/>
              <a:defRPr/>
            </a:pPr>
            <a:endParaRPr lang="uk-UA" sz="4000" dirty="0"/>
          </a:p>
          <a:p>
            <a:pPr marL="0" indent="0" algn="just">
              <a:buFontTx/>
              <a:buNone/>
              <a:defRPr/>
            </a:pPr>
            <a:r>
              <a:rPr lang="uk-UA" sz="4000" dirty="0" smtClean="0"/>
              <a:t>	Клопотання </a:t>
            </a:r>
            <a:r>
              <a:rPr lang="uk-UA" sz="4000" dirty="0"/>
              <a:t>про скасування арешту майна розглядає слідчий суддя, суд не пізніше </a:t>
            </a:r>
            <a:r>
              <a:rPr lang="uk-UA" sz="4000" b="1" dirty="0"/>
              <a:t>трьох днів</a:t>
            </a:r>
            <a:r>
              <a:rPr lang="uk-UA" sz="4000" dirty="0"/>
              <a:t> після його надходження до суду. </a:t>
            </a:r>
            <a:endParaRPr lang="uk-UA" sz="4000" b="1" dirty="0">
              <a:solidFill>
                <a:srgbClr val="A5002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954869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uk-UA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uk-UA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Обшук</a:t>
            </a:r>
            <a:r>
              <a:rPr lang="uk-UA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uk-UA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32500" lnSpcReduction="20000"/>
          </a:bodyPr>
          <a:lstStyle/>
          <a:p>
            <a:pPr marL="0" indent="442913" algn="just">
              <a:buNone/>
              <a:defRPr/>
            </a:pPr>
            <a:r>
              <a:rPr lang="uk-UA" dirty="0" smtClean="0"/>
              <a:t>Не </a:t>
            </a:r>
            <a:r>
              <a:rPr lang="uk-UA" dirty="0"/>
              <a:t>допускається </a:t>
            </a:r>
            <a:r>
              <a:rPr lang="uk-UA" b="1" dirty="0"/>
              <a:t>проникнення</a:t>
            </a:r>
            <a:r>
              <a:rPr lang="uk-UA" dirty="0"/>
              <a:t> </a:t>
            </a:r>
            <a:r>
              <a:rPr lang="uk-UA" b="1" dirty="0"/>
              <a:t>до житла чи до іншого володіння особи</a:t>
            </a:r>
            <a:r>
              <a:rPr lang="uk-UA" dirty="0"/>
              <a:t>, проведення в них огляду чи обшуку інакше як за вмотивованим рішенням суду. </a:t>
            </a:r>
          </a:p>
          <a:p>
            <a:pPr marL="0" indent="442913" algn="just">
              <a:buNone/>
              <a:defRPr/>
            </a:pPr>
            <a:r>
              <a:rPr lang="uk-UA" dirty="0"/>
              <a:t>У </a:t>
            </a:r>
            <a:r>
              <a:rPr lang="uk-UA" b="1" dirty="0"/>
              <a:t>невідкладних випадках</a:t>
            </a:r>
            <a:r>
              <a:rPr lang="uk-UA" dirty="0"/>
              <a:t>, пов’язаних із врятуванням життя людей та майна чи з безпосереднім переслідуванням осіб, які підозрюються у вчиненні злочину, можливий інший, встановлений законом, порядок проникнення до житла чи до іншого володіння особи, проведення в них огляду і обшуку.</a:t>
            </a:r>
            <a:r>
              <a:rPr lang="uk-UA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442913" algn="r">
              <a:buNone/>
              <a:defRPr/>
            </a:pPr>
            <a:r>
              <a:rPr lang="uk-UA" i="1" dirty="0"/>
              <a:t>(Стаття 30 Конституції України</a:t>
            </a:r>
            <a:r>
              <a:rPr lang="uk-UA" i="1" dirty="0" smtClean="0"/>
              <a:t>)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b="1" dirty="0"/>
              <a:t>Мета обшуку</a:t>
            </a:r>
            <a:r>
              <a:rPr lang="uk-UA" dirty="0"/>
              <a:t> - виявлення та фіксація відомостей про обставини вчинення кримінального правопорушення, відшукання знаряддя кримінального правопорушення або майна, яке було здобуте у результаті його вчинення, а також встановлення місцезнаходження розшукуваних осіб.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b="1" dirty="0"/>
              <a:t>Підстава для проведення обшуку</a:t>
            </a:r>
            <a:r>
              <a:rPr lang="uk-UA" dirty="0"/>
              <a:t> - ухвала слідчого судді місцевого загального суду, в межах територіальної юрисдикції якого знаходиться орган досудового розслідування.</a:t>
            </a:r>
          </a:p>
          <a:p>
            <a:pPr marL="0" indent="0" algn="ctr">
              <a:buFontTx/>
              <a:buNone/>
              <a:defRPr/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(</a:t>
            </a:r>
            <a:r>
              <a:rPr lang="uk-UA" dirty="0"/>
              <a:t>с</a:t>
            </a:r>
            <a:r>
              <a:rPr lang="ru-RU" dirty="0"/>
              <a:t>т</a:t>
            </a:r>
            <a:r>
              <a:rPr lang="uk-UA" dirty="0"/>
              <a:t>.</a:t>
            </a:r>
            <a:r>
              <a:rPr lang="ru-RU" dirty="0"/>
              <a:t> 234</a:t>
            </a:r>
            <a:r>
              <a:rPr lang="uk-UA" dirty="0"/>
              <a:t> КПК</a:t>
            </a:r>
            <a:r>
              <a:rPr lang="uk-UA" dirty="0" smtClean="0"/>
              <a:t>)</a:t>
            </a:r>
          </a:p>
          <a:p>
            <a:pPr marL="0" indent="0" algn="ctr">
              <a:buFontTx/>
              <a:buNone/>
              <a:defRPr/>
            </a:pPr>
            <a:r>
              <a:rPr lang="ru-RU" dirty="0" smtClean="0"/>
              <a:t> </a:t>
            </a: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uk-UA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лопотання про обшук: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dirty="0"/>
              <a:t>розглядається за участю слідчого або прокурора;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dirty="0"/>
              <a:t>неявка слідчого або прокурора є фактичним </a:t>
            </a:r>
            <a:r>
              <a:rPr lang="uk-UA" b="1" dirty="0"/>
              <a:t>невиконанням обов’язку щодо доведення обставин, передбачених ч. 5 ст. 234 КПК</a:t>
            </a:r>
            <a:r>
              <a:rPr lang="uk-UA" dirty="0"/>
              <a:t>. Це позбавляє слідчого суддю можливості повно та всебічно з’ясувати сукупність обставин, із якими закон пов’язує вирішення питання про надання дозволу на обшук, а отже, </a:t>
            </a:r>
            <a:r>
              <a:rPr lang="uk-UA" b="1" dirty="0"/>
              <a:t>є підставою для відмови у задоволенні клопотання про обшук.</a:t>
            </a:r>
            <a:r>
              <a:rPr lang="uk-UA" dirty="0"/>
              <a:t> </a:t>
            </a:r>
          </a:p>
          <a:p>
            <a:pPr marL="0" indent="0" algn="ctr">
              <a:buFontTx/>
              <a:buNone/>
              <a:defRPr/>
            </a:pPr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ВАЖЛИВО!</a:t>
            </a:r>
            <a:endParaRPr lang="uk-UA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Tx/>
              <a:buNone/>
              <a:defRPr/>
            </a:pPr>
            <a:r>
              <a:rPr lang="uk-UA" dirty="0"/>
              <a:t>Відповідно до ч. 4 ст. 234 КПК клопотання про обшук розглядається в суді </a:t>
            </a:r>
            <a:r>
              <a:rPr lang="uk-UA" b="1" dirty="0"/>
              <a:t>в день його надходження</a:t>
            </a:r>
            <a:r>
              <a:rPr lang="uk-UA" dirty="0"/>
              <a:t>.</a:t>
            </a:r>
          </a:p>
          <a:p>
            <a:pPr marL="0" indent="0">
              <a:buFontTx/>
              <a:buNone/>
              <a:defRPr/>
            </a:pPr>
            <a:r>
              <a:rPr lang="uk-UA" dirty="0"/>
              <a:t>При вирішенні питання про початок перебігу строку розгляду слідчим суддям необхідно керуватися даними на штампі, який проставляється на відповідному клопотанні в канцелярії суду при реєстрації цього провадження як такого, що надійшло до суду. </a:t>
            </a:r>
            <a:endParaRPr lang="uk-UA" sz="4000" dirty="0"/>
          </a:p>
          <a:p>
            <a:pPr marL="0" indent="0" algn="ctr">
              <a:buFontTx/>
              <a:buNone/>
              <a:defRPr/>
            </a:pPr>
            <a:r>
              <a:rPr lang="uk-UA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Відповідно до ст. 233 КПК України</a:t>
            </a:r>
          </a:p>
          <a:p>
            <a:pPr marL="0" indent="442913" algn="just">
              <a:buNone/>
              <a:defRPr/>
            </a:pPr>
            <a:r>
              <a:rPr lang="uk-UA" b="1" dirty="0"/>
              <a:t>Житло</a:t>
            </a:r>
            <a:r>
              <a:rPr lang="uk-UA" dirty="0"/>
              <a:t> - це будь-яке приміщення, яке знаходиться у постійному чи тимчасовому володінні особи, незалежно від його призначення і правового статусу, та пристосоване для постійного або тимчасового проживання в ньому фізичних осіб, а також всі складові частини такого приміщення. </a:t>
            </a:r>
          </a:p>
          <a:p>
            <a:pPr marL="0" indent="442913" algn="just">
              <a:buNone/>
              <a:defRPr/>
            </a:pPr>
            <a:r>
              <a:rPr lang="uk-UA" b="1" dirty="0"/>
              <a:t>Інше володіння особи </a:t>
            </a:r>
            <a:r>
              <a:rPr lang="uk-UA" dirty="0"/>
              <a:t>- це транспортний засіб, земельна ділянка, гараж, інші будівлі чи приміщення побутового, службового, господарського, виробничого та іншого призначення тощо, які знаходяться у володінні особи.</a:t>
            </a:r>
          </a:p>
          <a:p>
            <a:pPr marL="0" indent="0">
              <a:buFontTx/>
              <a:buNone/>
              <a:defRPr/>
            </a:pPr>
            <a:endParaRPr lang="ru-RU" dirty="0"/>
          </a:p>
          <a:p>
            <a:pPr marL="0" indent="442913" algn="r">
              <a:buNone/>
              <a:defRPr/>
            </a:pPr>
            <a:endParaRPr lang="uk-UA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7814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Проникнення до житла без ухвали слідчого судді</a:t>
            </a:r>
            <a:r>
              <a:rPr lang="uk-UA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uk-UA" dirty="0"/>
              <a:t> Слідчий, прокурор має право до постановлення ухвали слідчого судді увійти до житла чи іншого володіння особи лише у </a:t>
            </a:r>
            <a:r>
              <a:rPr lang="uk-UA" b="1" dirty="0"/>
              <a:t>невідкладних випадках, пов’язаних із врятуванням життя людей та майна чи з безпосереднім переслідуванням осіб, які підозрюються у вчиненні злочину</a:t>
            </a:r>
            <a:r>
              <a:rPr lang="uk-UA" dirty="0"/>
              <a:t>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dirty="0"/>
              <a:t>У такому випадку прокурор, слідчий за погодженням із прокурором зобов’язаний </a:t>
            </a:r>
            <a:r>
              <a:rPr lang="uk-UA" b="1" dirty="0"/>
              <a:t>невідкладно після здійснення таких дій звернутися з клопотанням про проведення обшуку до слідчого судді </a:t>
            </a:r>
            <a:r>
              <a:rPr lang="uk-UA" dirty="0"/>
              <a:t>(ч. 3 ст. 233</a:t>
            </a:r>
            <a:r>
              <a:rPr lang="uk-UA" dirty="0" smtClean="0"/>
              <a:t>).</a:t>
            </a:r>
          </a:p>
          <a:p>
            <a:pPr>
              <a:buFontTx/>
              <a:buNone/>
              <a:defRPr/>
            </a:pPr>
            <a:endParaRPr lang="uk-UA" dirty="0"/>
          </a:p>
          <a:p>
            <a:pPr indent="22225">
              <a:buFontTx/>
              <a:buNone/>
              <a:defRPr/>
            </a:pPr>
            <a:endParaRPr lang="uk-UA" sz="600" dirty="0"/>
          </a:p>
          <a:p>
            <a:pPr indent="22225">
              <a:buFontTx/>
              <a:buNone/>
              <a:defRPr/>
            </a:pPr>
            <a:r>
              <a:rPr lang="uk-UA" dirty="0"/>
              <a:t>Таке клопотання розглядається згідно з вимогами ст. 234 цього Кодексу, перевіряючи, крім іншого, чи дійсно були наявні підстави для проникнення до житла чи іншого володіння особи без ухвали слідчого судді. </a:t>
            </a:r>
          </a:p>
          <a:p>
            <a:pPr>
              <a:buFont typeface="Wingdings" pitchFamily="2" charset="2"/>
              <a:buChar char="Ø"/>
              <a:defRPr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37729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Розгляд  клопотань  про  обшук щодо окремої категорії осіб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11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11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 smtClean="0"/>
              <a:t>Слідчим суддям необхідно враховувати, що ст. 480 КПК визначено категорії осіб, щодо яких здійснюється особливий порядок кримінального провадження. </a:t>
            </a:r>
            <a:br>
              <a:rPr lang="uk-UA" dirty="0" smtClean="0"/>
            </a:br>
            <a:r>
              <a:rPr lang="uk-UA" dirty="0" smtClean="0"/>
              <a:t>Такий порядок полягає й у визначенні особливих вимог до надання дозволу на обшук. </a:t>
            </a:r>
          </a:p>
          <a:p>
            <a:pPr algn="ctr">
              <a:buFontTx/>
              <a:buNone/>
              <a:defRPr/>
            </a:pPr>
            <a:r>
              <a:rPr lang="uk-U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Ухвала слідчого судді про дозвіл на обшук</a:t>
            </a:r>
            <a:endParaRPr lang="uk-UA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uk-UA" dirty="0"/>
              <a:t>надає право проникнути до житла чи іншого володіння особи лише один раз;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dirty="0"/>
              <a:t>строк дії ухвали – в межах 1 місяця.</a:t>
            </a:r>
          </a:p>
          <a:p>
            <a:pPr>
              <a:buFontTx/>
              <a:buNone/>
              <a:defRPr/>
            </a:pPr>
            <a:r>
              <a:rPr lang="uk-UA" dirty="0"/>
              <a:t>В ухвалі зазначається: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dirty="0"/>
              <a:t> у якому конкретно житлі чи іншому володінні особи або у якій частині житла чи іншого володіння особи має проводитись обшук;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dirty="0"/>
              <a:t>дані про особу, якій належить житло чи інше володіння, та особу, у фактичному володінні воно знаходиться;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dirty="0"/>
              <a:t>речі, документи або осіб, для виявлення яких проводиться обшук </a:t>
            </a:r>
            <a:r>
              <a:rPr lang="uk-UA" i="1" dirty="0"/>
              <a:t>(індивідуальні або родові ознаки)</a:t>
            </a:r>
            <a:r>
              <a:rPr lang="uk-UA" dirty="0"/>
              <a:t>.</a:t>
            </a:r>
          </a:p>
          <a:p>
            <a:pPr>
              <a:buFontTx/>
              <a:buNone/>
              <a:defRPr/>
            </a:pPr>
            <a:r>
              <a:rPr lang="uk-UA" sz="2800" i="1" dirty="0"/>
              <a:t>                                                             Ст. 235 КПК  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880581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Стаття 237 КПК. Огляд</a:t>
            </a:r>
            <a:b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uk-UA" dirty="0" smtClean="0"/>
              <a:t>1</a:t>
            </a:r>
            <a:r>
              <a:rPr lang="uk-UA" dirty="0"/>
              <a:t>. З метою виявлення та фіксації відомостей щодо обставин вчинення кримінального правопорушення слідчий, прокурор проводять огляд місцевості, приміщення, речей та документів.</a:t>
            </a:r>
          </a:p>
          <a:p>
            <a:pPr>
              <a:defRPr/>
            </a:pPr>
            <a:r>
              <a:rPr lang="uk-UA" dirty="0"/>
              <a:t>2. Огляд житла чи іншого володіння особи здійснюється </a:t>
            </a:r>
            <a:r>
              <a:rPr lang="uk-UA" b="1" dirty="0"/>
              <a:t>згідно з правилами цього Кодексу, передбаченими для обшуку житла чи іншого володіння особи.</a:t>
            </a:r>
            <a:endParaRPr lang="uk-UA" sz="28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1433754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1502</Words>
  <Application>Microsoft Office PowerPoint</Application>
  <PresentationFormat>Экран (4:3)</PresentationFormat>
  <Paragraphs>117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Розгляд слідчими суддями окремих видів клопотань  </vt:lpstr>
      <vt:lpstr> Відсторонення від посади застосовується: </vt:lpstr>
      <vt:lpstr> Тимчасовий доступ до речей і документів:    </vt:lpstr>
      <vt:lpstr> Арешт майна  </vt:lpstr>
      <vt:lpstr>Слайд 5</vt:lpstr>
      <vt:lpstr> Обшук </vt:lpstr>
      <vt:lpstr>Проникнення до житла без ухвали слідчого судді </vt:lpstr>
      <vt:lpstr>Розгляд  клопотань  про  обшук щодо окремої категорії осіб</vt:lpstr>
      <vt:lpstr> Стаття 237 КПК. Огляд </vt:lpstr>
      <vt:lpstr>Допит свідка, потерпілого під час досудового розслідування в судовому засіданні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Розгляд слідчими суддями окремих видів клопотань</dc:title>
  <dc:creator>admin</dc:creator>
  <cp:lastModifiedBy>Vshpachuk</cp:lastModifiedBy>
  <cp:revision>8</cp:revision>
  <cp:lastPrinted>2019-04-04T15:20:02Z</cp:lastPrinted>
  <dcterms:created xsi:type="dcterms:W3CDTF">2019-04-02T08:27:34Z</dcterms:created>
  <dcterms:modified xsi:type="dcterms:W3CDTF">2019-04-05T14:00:03Z</dcterms:modified>
</cp:coreProperties>
</file>