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85" r:id="rId5"/>
    <p:sldMasterId id="2147483719" r:id="rId6"/>
    <p:sldMasterId id="2147483759" r:id="rId7"/>
    <p:sldMasterId id="2147483739" r:id="rId8"/>
    <p:sldMasterId id="2147483779" r:id="rId9"/>
    <p:sldMasterId id="2147483799" r:id="rId10"/>
  </p:sldMasterIdLst>
  <p:notesMasterIdLst>
    <p:notesMasterId r:id="rId16"/>
  </p:notesMasterIdLst>
  <p:handoutMasterIdLst>
    <p:handoutMasterId r:id="rId17"/>
  </p:handoutMasterIdLst>
  <p:sldIdLst>
    <p:sldId id="315" r:id="rId11"/>
    <p:sldId id="482" r:id="rId12"/>
    <p:sldId id="483" r:id="rId13"/>
    <p:sldId id="484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8906" autoAdjust="0"/>
  </p:normalViewPr>
  <p:slideViewPr>
    <p:cSldViewPr snapToGrid="0" snapToObjects="1">
      <p:cViewPr varScale="1">
        <p:scale>
          <a:sx n="74" d="100"/>
          <a:sy n="74" d="100"/>
        </p:scale>
        <p:origin x="1488" y="72"/>
      </p:cViewPr>
      <p:guideLst>
        <p:guide orient="horz" pos="18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FBC4-01EE-C243-9E4A-45522797C24F}" type="datetimeFigureOut">
              <a:rPr lang="en-US" smtClean="0"/>
              <a:pPr/>
              <a:t>3/19/2019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B6B6-339F-DF41-B3FE-FC02234798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9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92D8-6627-7D42-B11C-B20F9D68E62A}" type="datetimeFigureOut">
              <a:rPr lang="en-US" smtClean="0"/>
              <a:pPr/>
              <a:t>3/19/2019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EC0E-0E34-334C-B566-1A7A177803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072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EC0E-0E34-334C-B566-1A7A1778032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61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EC0E-0E34-334C-B566-1A7A17780328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T 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3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2775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585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0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875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061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8035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03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132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9515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87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81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540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521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42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365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44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843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96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700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62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243853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 i t l e  S l i 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1999" y="0"/>
            <a:ext cx="5742001" cy="6858000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-1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3519" y="2580787"/>
            <a:ext cx="301481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  <a:p>
            <a:pPr lvl="0"/>
            <a:r>
              <a:rPr lang="pl-PL" dirty="0" err="1"/>
              <a:t>slide</a:t>
            </a:r>
            <a:endParaRPr lang="pl-PL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93193" y="3362077"/>
            <a:ext cx="3005137" cy="56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</p:txBody>
      </p:sp>
      <p:pic>
        <p:nvPicPr>
          <p:cNvPr id="13" name="Picture 22" descr="logi-białe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4" y="520840"/>
            <a:ext cx="1044000" cy="9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00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i t l e  S l i 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1999" y="0"/>
            <a:ext cx="5742001" cy="6858000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-1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3519" y="2580787"/>
            <a:ext cx="301481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  <a:p>
            <a:pPr lvl="0"/>
            <a:r>
              <a:rPr lang="pl-PL" dirty="0" err="1"/>
              <a:t>slide</a:t>
            </a:r>
            <a:endParaRPr lang="pl-PL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93193" y="3362077"/>
            <a:ext cx="3005137" cy="56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</p:txBody>
      </p:sp>
      <p:pic>
        <p:nvPicPr>
          <p:cNvPr id="13" name="Picture 22" descr="logi-białe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4" y="520840"/>
            <a:ext cx="1044000" cy="9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07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i t l e  S l i 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-1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3519" y="2580787"/>
            <a:ext cx="301481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  <a:p>
            <a:pPr lvl="0"/>
            <a:r>
              <a:rPr lang="pl-PL" dirty="0" err="1"/>
              <a:t>slide</a:t>
            </a:r>
            <a:endParaRPr lang="pl-PL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93193" y="3362077"/>
            <a:ext cx="3005137" cy="56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009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14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11" descr="strzałka z YPILa sam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582" y="4024562"/>
            <a:ext cx="5001710" cy="734568"/>
          </a:xfrm>
          <a:prstGeom prst="rect">
            <a:avLst/>
          </a:prstGeom>
        </p:spPr>
      </p:pic>
      <p:pic>
        <p:nvPicPr>
          <p:cNvPr id="23" name="Picture 22" descr="logi-białe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4" y="520840"/>
            <a:ext cx="1044000" cy="936000"/>
          </a:xfrm>
          <a:prstGeom prst="rect">
            <a:avLst/>
          </a:prstGeom>
          <a:noFill/>
        </p:spPr>
      </p:pic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74662" y="4027869"/>
            <a:ext cx="322855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</a:t>
            </a:r>
          </a:p>
          <a:p>
            <a:pPr lvl="0"/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38274" y="638539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726586" y="631825"/>
            <a:ext cx="1747838" cy="2189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48550" y="1578263"/>
            <a:ext cx="3002742" cy="13566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741571" y="963883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21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2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38274" y="638539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726586" y="631825"/>
            <a:ext cx="1747838" cy="2189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48550" y="1578263"/>
            <a:ext cx="3002742" cy="13566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pic>
        <p:nvPicPr>
          <p:cNvPr id="23" name="Picture 22" descr="logi-białe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4" y="520840"/>
            <a:ext cx="1044000" cy="936000"/>
          </a:xfrm>
          <a:prstGeom prst="rect">
            <a:avLst/>
          </a:prstGeom>
          <a:noFill/>
        </p:spPr>
      </p:pic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741571" y="963883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74662" y="4027869"/>
            <a:ext cx="322855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cxnSp>
        <p:nvCxnSpPr>
          <p:cNvPr id="11" name="Straight Connector 30"/>
          <p:cNvCxnSpPr/>
          <p:nvPr userDrawn="1"/>
        </p:nvCxnSpPr>
        <p:spPr>
          <a:xfrm>
            <a:off x="3496603" y="3429000"/>
            <a:ext cx="5523572" cy="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740698" y="4016739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729010" y="4010025"/>
            <a:ext cx="1747838" cy="2189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750974" y="4956463"/>
            <a:ext cx="3002742" cy="13566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5743995" y="4342083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68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_3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14" y="0"/>
            <a:ext cx="340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Picture 22" descr="logi-białe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4" y="520840"/>
            <a:ext cx="1044000" cy="936000"/>
          </a:xfrm>
          <a:prstGeom prst="rect">
            <a:avLst/>
          </a:prstGeom>
          <a:noFill/>
        </p:spPr>
      </p:pic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74662" y="4027869"/>
            <a:ext cx="3228551" cy="77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cap="all" spc="3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</a:t>
            </a:r>
            <a:br>
              <a:rPr lang="pl-PL" dirty="0"/>
            </a:b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38274" y="9889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2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726586" y="127000"/>
            <a:ext cx="1632814" cy="195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48550" y="835313"/>
            <a:ext cx="3002742" cy="1242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741571" y="335233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738274" y="2333625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748550" y="3159049"/>
            <a:ext cx="3002742" cy="1242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5741571" y="2658969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8274" y="4675188"/>
            <a:ext cx="3013018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Surname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748550" y="5475212"/>
            <a:ext cx="3002742" cy="1242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82563" algn="l"/>
              </a:tabLst>
              <a:defRPr sz="1200" baseline="0"/>
            </a:lvl1pPr>
          </a:lstStyle>
          <a:p>
            <a:pPr lvl="0"/>
            <a:r>
              <a:rPr lang="pl-PL" dirty="0" err="1"/>
              <a:t>Raben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Branch</a:t>
            </a:r>
            <a:endParaRPr lang="pl-PL" dirty="0"/>
          </a:p>
          <a:p>
            <a:pPr lvl="0"/>
            <a:r>
              <a:rPr lang="pl-PL" dirty="0" err="1"/>
              <a:t>name@raben-group.com</a:t>
            </a:r>
            <a:endParaRPr lang="pl-PL" dirty="0"/>
          </a:p>
          <a:p>
            <a:pPr lvl="0"/>
            <a:r>
              <a:rPr lang="pl-PL" dirty="0"/>
              <a:t>T.	+48 61 12 34 567</a:t>
            </a:r>
          </a:p>
          <a:p>
            <a:pPr lvl="0"/>
            <a:r>
              <a:rPr lang="pl-PL" dirty="0"/>
              <a:t>M.	+ 48 123 456 789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5741571" y="5000532"/>
            <a:ext cx="3009721" cy="325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/>
            </a:lvl1pPr>
          </a:lstStyle>
          <a:p>
            <a:pPr lvl="0"/>
            <a:r>
              <a:rPr lang="pl-PL" dirty="0" err="1"/>
              <a:t>Position</a:t>
            </a:r>
            <a:endParaRPr lang="pl-PL" dirty="0"/>
          </a:p>
        </p:txBody>
      </p:sp>
      <p:cxnSp>
        <p:nvCxnSpPr>
          <p:cNvPr id="20" name="Straight Connector 30"/>
          <p:cNvCxnSpPr/>
          <p:nvPr userDrawn="1"/>
        </p:nvCxnSpPr>
        <p:spPr>
          <a:xfrm>
            <a:off x="3483903" y="2253412"/>
            <a:ext cx="5523572" cy="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0"/>
          <p:cNvCxnSpPr/>
          <p:nvPr userDrawn="1"/>
        </p:nvCxnSpPr>
        <p:spPr>
          <a:xfrm>
            <a:off x="3483903" y="4587037"/>
            <a:ext cx="5523572" cy="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4"/>
          <p:cNvSpPr>
            <a:spLocks noGrp="1"/>
          </p:cNvSpPr>
          <p:nvPr>
            <p:ph sz="quarter" idx="25" hasCustomPrompt="1"/>
          </p:nvPr>
        </p:nvSpPr>
        <p:spPr>
          <a:xfrm>
            <a:off x="3726586" y="2451100"/>
            <a:ext cx="1632814" cy="195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26" hasCustomPrompt="1"/>
          </p:nvPr>
        </p:nvSpPr>
        <p:spPr>
          <a:xfrm>
            <a:off x="3726586" y="4767369"/>
            <a:ext cx="1632814" cy="195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photo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68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734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9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L &amp; INTERMO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91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07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04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63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</p:spTree>
    <p:extLst>
      <p:ext uri="{BB962C8B-B14F-4D97-AF65-F5344CB8AC3E}">
        <p14:creationId xmlns:p14="http://schemas.microsoft.com/office/powerpoint/2010/main" val="3230013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40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58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0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87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0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&amp;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806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803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03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13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95159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7006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91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07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045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0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63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 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6224" y="0"/>
            <a:ext cx="144000" cy="108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6224" y="6403958"/>
            <a:ext cx="144000" cy="46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165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</p:spTree>
    <p:extLst>
      <p:ext uri="{BB962C8B-B14F-4D97-AF65-F5344CB8AC3E}">
        <p14:creationId xmlns:p14="http://schemas.microsoft.com/office/powerpoint/2010/main" val="3230013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401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58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0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87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06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803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03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13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951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L.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529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9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91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07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045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0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638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</p:spTree>
    <p:extLst>
      <p:ext uri="{BB962C8B-B14F-4D97-AF65-F5344CB8AC3E}">
        <p14:creationId xmlns:p14="http://schemas.microsoft.com/office/powerpoint/2010/main" val="3230013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401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58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606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87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061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803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0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13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95159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734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911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078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0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066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08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638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</p:spTree>
    <p:extLst>
      <p:ext uri="{BB962C8B-B14F-4D97-AF65-F5344CB8AC3E}">
        <p14:creationId xmlns:p14="http://schemas.microsoft.com/office/powerpoint/2010/main" val="3230013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401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3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585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PHOTO 1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94063" y="1743075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5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036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00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3  -  P H O T O   1 / 3  -  P H O T O   1 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00389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69323" y="147615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294063" y="1736358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6330417" y="1747509"/>
            <a:ext cx="2566987" cy="25971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2595600" cy="40860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+mn-lt"/>
              <a:cs typeface="Arial"/>
            </a:endParaRP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3294063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6330417" y="4486209"/>
            <a:ext cx="2566987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87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0400" y="1742400"/>
            <a:ext cx="5310520" cy="45252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endParaRPr lang="pl-PL" sz="1600" dirty="0">
              <a:latin typeface="+mn-lt"/>
              <a:cs typeface="Arial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5677090" y="1530000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844068" y="1742400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844068" y="4912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061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0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948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54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48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54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084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084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464800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8035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69322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49407" y="1363000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69322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49407" y="3854874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8000" y="1377173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88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49600" y="1376510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98000" y="3854874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88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49600" y="3854211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000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94291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42615" y="2863850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05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94828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52" y="5339965"/>
            <a:ext cx="1269937" cy="666000"/>
          </a:xfrm>
          <a:prstGeom prst="rect">
            <a:avLst/>
          </a:prstGeom>
        </p:spPr>
        <p:txBody>
          <a:bodyPr vert="horz" wrap="square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929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I C T O G R A M   4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0090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71933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63281" y="1369342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40090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571933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6863281" y="3847848"/>
            <a:ext cx="0" cy="2166263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9787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4551" y="137000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4551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787" y="3847848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79423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44187" y="1369342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44187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179423" y="3847185"/>
            <a:ext cx="1093788" cy="13255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pl-PL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2049" y="2866586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204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60869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60869" y="5346307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343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23437" y="534166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2257" y="2870192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2257" y="5343735"/>
            <a:ext cx="1269937" cy="666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Place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  <a:p>
            <a:pPr lvl="0"/>
            <a:r>
              <a:rPr lang="pl-PL" dirty="0"/>
              <a:t>and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13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_industry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838800" y="1814400"/>
            <a:ext cx="1494000" cy="179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l-PL" dirty="0"/>
          </a:p>
        </p:txBody>
      </p:sp>
      <p:cxnSp>
        <p:nvCxnSpPr>
          <p:cNvPr id="13" name="Straight Connector 8"/>
          <p:cNvCxnSpPr/>
          <p:nvPr userDrawn="1"/>
        </p:nvCxnSpPr>
        <p:spPr>
          <a:xfrm>
            <a:off x="3085089" y="1256427"/>
            <a:ext cx="0" cy="4971671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60400" y="1321200"/>
            <a:ext cx="5266800" cy="4906898"/>
          </a:xfrm>
          <a:prstGeom prst="rect">
            <a:avLst/>
          </a:prstGeom>
        </p:spPr>
        <p:txBody>
          <a:bodyPr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</a:t>
            </a:r>
            <a:r>
              <a:rPr lang="pl-PL" sz="1400" dirty="0"/>
              <a:t> </a:t>
            </a:r>
            <a:r>
              <a:rPr lang="pl-PL" sz="1400" dirty="0" err="1"/>
              <a:t>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r>
              <a:rPr lang="pl-PL" sz="1400" dirty="0"/>
              <a:t> </a:t>
            </a:r>
            <a:r>
              <a:rPr lang="pl-PL" sz="1400" dirty="0" err="1"/>
              <a:t>omacerra</a:t>
            </a:r>
            <a:r>
              <a:rPr lang="pl-PL" sz="1400" dirty="0"/>
              <a:t>, C. C. </a:t>
            </a:r>
            <a:r>
              <a:rPr lang="pl-PL" sz="1400" dirty="0" err="1"/>
              <a:t>Ibunu</a:t>
            </a:r>
            <a:r>
              <a:rPr lang="pl-PL" sz="1400" dirty="0"/>
              <a:t> </a:t>
            </a:r>
            <a:r>
              <a:rPr lang="pl-PL" sz="1400" dirty="0" err="1"/>
              <a:t>ena</a:t>
            </a:r>
            <a:r>
              <a:rPr lang="pl-PL" sz="1400" dirty="0"/>
              <a:t> ad </a:t>
            </a:r>
            <a:r>
              <a:rPr lang="pl-PL" sz="1400" dirty="0" err="1"/>
              <a:t>det</a:t>
            </a:r>
            <a:r>
              <a:rPr lang="pl-PL" sz="1400" dirty="0"/>
              <a:t>? Si </a:t>
            </a:r>
            <a:r>
              <a:rPr lang="pl-PL" sz="1400" dirty="0" err="1"/>
              <a:t>pertis</a:t>
            </a:r>
            <a:r>
              <a:rPr lang="pl-PL" sz="1400" dirty="0"/>
              <a:t> </a:t>
            </a:r>
            <a:r>
              <a:rPr lang="pl-PL" sz="1400" dirty="0" err="1"/>
              <a:t>nonsi</a:t>
            </a:r>
            <a:r>
              <a:rPr lang="pl-PL" sz="1400" dirty="0"/>
              <a:t> </a:t>
            </a:r>
            <a:r>
              <a:rPr lang="pl-PL" sz="1400" dirty="0" err="1"/>
              <a:t>sid</a:t>
            </a:r>
            <a:r>
              <a:rPr lang="pl-PL" sz="1400" dirty="0"/>
              <a:t> </a:t>
            </a:r>
            <a:r>
              <a:rPr lang="pl-PL" sz="1400" dirty="0" err="1"/>
              <a:t>atim</a:t>
            </a:r>
            <a:r>
              <a:rPr lang="pl-PL" sz="1400" dirty="0"/>
              <a:t> </a:t>
            </a:r>
            <a:r>
              <a:rPr lang="pl-PL" sz="1400" dirty="0" err="1"/>
              <a:t>occhucia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pondum</a:t>
            </a:r>
            <a:r>
              <a:rPr lang="pl-PL" sz="1400" dirty="0"/>
              <a:t> </a:t>
            </a:r>
            <a:r>
              <a:rPr lang="pl-PL" sz="1400" dirty="0" err="1"/>
              <a:t>publiciena</a:t>
            </a:r>
            <a:r>
              <a:rPr lang="pl-PL" sz="1400" dirty="0"/>
              <a:t> </a:t>
            </a:r>
            <a:r>
              <a:rPr lang="pl-PL" sz="1400" dirty="0" err="1"/>
              <a:t>que</a:t>
            </a:r>
            <a:r>
              <a:rPr lang="pl-PL" sz="1400" dirty="0"/>
              <a:t> </a:t>
            </a:r>
            <a:r>
              <a:rPr lang="pl-PL" sz="1400" dirty="0" err="1"/>
              <a:t>auctod</a:t>
            </a:r>
            <a:r>
              <a:rPr lang="pl-PL" sz="1400" dirty="0"/>
              <a:t> con vis </a:t>
            </a:r>
            <a:r>
              <a:rPr lang="pl-PL" sz="1400" dirty="0" err="1"/>
              <a:t>concul</a:t>
            </a:r>
            <a:r>
              <a:rPr lang="pl-PL" sz="1400" dirty="0"/>
              <a:t> </a:t>
            </a:r>
            <a:r>
              <a:rPr lang="pl-PL" sz="1400" dirty="0" err="1"/>
              <a:t>horunum</a:t>
            </a:r>
            <a:r>
              <a:rPr lang="pl-PL" sz="1400" dirty="0"/>
              <a:t> </a:t>
            </a:r>
            <a:r>
              <a:rPr lang="pl-PL" sz="1400" dirty="0" err="1"/>
              <a:t>imus</a:t>
            </a:r>
            <a:r>
              <a:rPr lang="pl-PL" sz="1400" dirty="0"/>
              <a:t> </a:t>
            </a:r>
            <a:r>
              <a:rPr lang="pl-PL" sz="1400" dirty="0" err="1"/>
              <a:t>audactumus</a:t>
            </a:r>
            <a:r>
              <a:rPr lang="pl-PL" sz="1400" dirty="0"/>
              <a:t> </a:t>
            </a:r>
            <a:r>
              <a:rPr lang="pl-PL" sz="1400" dirty="0" err="1"/>
              <a:t>dercerest</a:t>
            </a:r>
            <a:r>
              <a:rPr lang="pl-PL" sz="1400" dirty="0"/>
              <a:t> </a:t>
            </a:r>
            <a:r>
              <a:rPr lang="pl-PL" sz="1400" dirty="0" err="1"/>
              <a:t>patu</a:t>
            </a:r>
            <a:r>
              <a:rPr lang="pl-PL" sz="1400" dirty="0"/>
              <a:t> </a:t>
            </a:r>
            <a:r>
              <a:rPr lang="pl-PL" sz="1400" dirty="0" err="1"/>
              <a:t>conem</a:t>
            </a:r>
            <a:r>
              <a:rPr lang="pl-PL" sz="1400" dirty="0"/>
              <a:t> te </a:t>
            </a:r>
            <a:r>
              <a:rPr lang="pl-PL" sz="1400" dirty="0" err="1"/>
              <a:t>nonumBoncerib</a:t>
            </a:r>
            <a:r>
              <a:rPr lang="pl-PL" sz="1400" dirty="0"/>
              <a:t> </a:t>
            </a:r>
            <a:r>
              <a:rPr lang="pl-PL" sz="1400" dirty="0" err="1"/>
              <a:t>eressit</a:t>
            </a:r>
            <a:r>
              <a:rPr lang="pl-PL" sz="1400" dirty="0"/>
              <a:t> </a:t>
            </a:r>
            <a:r>
              <a:rPr lang="pl-PL" sz="1400" dirty="0" err="1"/>
              <a:t>iurebenatimo</a:t>
            </a:r>
            <a:r>
              <a:rPr lang="pl-PL" sz="1400" dirty="0"/>
              <a:t> </a:t>
            </a:r>
            <a:r>
              <a:rPr lang="pl-PL" sz="1400" dirty="0" err="1"/>
              <a:t>viveripio</a:t>
            </a:r>
            <a:r>
              <a:rPr lang="pl-PL" sz="1400" dirty="0"/>
              <a:t> </a:t>
            </a:r>
            <a:r>
              <a:rPr lang="pl-PL" sz="1400" dirty="0" err="1"/>
              <a:t>untis</a:t>
            </a:r>
            <a:r>
              <a:rPr lang="pl-PL" sz="1400" dirty="0"/>
              <a:t> ex </a:t>
            </a:r>
            <a:r>
              <a:rPr lang="pl-PL" sz="1400" dirty="0" err="1"/>
              <a:t>simorum</a:t>
            </a:r>
            <a:endParaRPr lang="pl-PL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95159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7343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 E N 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4536000" y="1389600"/>
            <a:ext cx="0" cy="4887910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08400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 err="1"/>
              <a:t>History</a:t>
            </a:r>
            <a:endParaRPr lang="pl-PL" dirty="0"/>
          </a:p>
          <a:p>
            <a:pPr lvl="0"/>
            <a:r>
              <a:rPr lang="pl-PL" dirty="0"/>
              <a:t>Raben </a:t>
            </a:r>
            <a:r>
              <a:rPr lang="pl-PL" dirty="0" err="1"/>
              <a:t>Group</a:t>
            </a:r>
            <a:endParaRPr lang="pl-PL" dirty="0"/>
          </a:p>
          <a:p>
            <a:pPr lvl="0"/>
            <a:r>
              <a:rPr lang="pl-PL" dirty="0" err="1"/>
              <a:t>Awards</a:t>
            </a:r>
            <a:r>
              <a:rPr lang="pl-PL" dirty="0"/>
              <a:t> &amp; </a:t>
            </a:r>
            <a:r>
              <a:rPr lang="pl-PL" dirty="0" err="1"/>
              <a:t>Honuorable</a:t>
            </a:r>
            <a:r>
              <a:rPr lang="pl-PL" dirty="0"/>
              <a:t> </a:t>
            </a:r>
            <a:r>
              <a:rPr lang="pl-PL" dirty="0" err="1"/>
              <a:t>Mentions</a:t>
            </a:r>
            <a:endParaRPr lang="pl-PL" dirty="0"/>
          </a:p>
          <a:p>
            <a:pPr lvl="0"/>
            <a:r>
              <a:rPr lang="pl-PL" dirty="0" err="1"/>
              <a:t>Mission</a:t>
            </a:r>
            <a:r>
              <a:rPr lang="pl-PL" dirty="0"/>
              <a:t> &amp; </a:t>
            </a:r>
            <a:r>
              <a:rPr lang="pl-PL" dirty="0" err="1"/>
              <a:t>Vision</a:t>
            </a:r>
            <a:endParaRPr lang="pl-PL" dirty="0"/>
          </a:p>
          <a:p>
            <a:pPr lvl="0"/>
            <a:r>
              <a:rPr lang="pl-PL" dirty="0" err="1"/>
              <a:t>Values</a:t>
            </a:r>
            <a:endParaRPr lang="pl-PL" dirty="0"/>
          </a:p>
          <a:p>
            <a:pPr lvl="0"/>
            <a:r>
              <a:rPr lang="pl-PL" dirty="0"/>
              <a:t>CSR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725511" y="1600200"/>
            <a:ext cx="3737569" cy="4525963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200000"/>
              </a:lnSpc>
              <a:spcAft>
                <a:spcPts val="1200"/>
              </a:spcAft>
              <a:buClr>
                <a:schemeClr val="bg2"/>
              </a:buClr>
              <a:buSzPct val="130000"/>
              <a:buFont typeface="+mj-lt"/>
              <a:buAutoNum type="arabicPeriod" startAt="7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pl-PL" dirty="0"/>
              <a:t>Services</a:t>
            </a:r>
          </a:p>
          <a:p>
            <a:pPr lvl="0"/>
            <a:r>
              <a:rPr lang="pl-PL" dirty="0" err="1"/>
              <a:t>Industries</a:t>
            </a:r>
            <a:endParaRPr lang="pl-PL" dirty="0"/>
          </a:p>
          <a:p>
            <a:pPr lvl="0"/>
            <a:r>
              <a:rPr lang="pl-PL" dirty="0"/>
              <a:t>Business </a:t>
            </a:r>
            <a:r>
              <a:rPr lang="pl-PL" dirty="0" err="1"/>
              <a:t>Units</a:t>
            </a:r>
            <a:endParaRPr lang="pl-PL" dirty="0"/>
          </a:p>
          <a:p>
            <a:pPr lvl="0"/>
            <a:r>
              <a:rPr lang="pl-PL" dirty="0"/>
              <a:t>IT Solutions</a:t>
            </a:r>
          </a:p>
          <a:p>
            <a:pPr lvl="0"/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trusted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91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U L L E T I 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200" y="1602000"/>
            <a:ext cx="8319600" cy="4525200"/>
          </a:xfrm>
          <a:prstGeom prst="rect">
            <a:avLst/>
          </a:prstGeom>
        </p:spPr>
        <p:txBody>
          <a:bodyPr/>
          <a:lstStyle>
            <a:lvl1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600"/>
            </a:lvl1pPr>
            <a:lvl2pPr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defRPr sz="1400"/>
            </a:lvl2pPr>
            <a:lvl3pPr marL="1143000" indent="-284400">
              <a:spcBef>
                <a:spcPts val="24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200" baseline="0"/>
            </a:lvl3pPr>
            <a:lvl4pPr marL="1600200" indent="-284400">
              <a:spcBef>
                <a:spcPts val="24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pl-PL" dirty="0"/>
              <a:t>First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078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-   P L A I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601788"/>
            <a:ext cx="8320087" cy="4525962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  <a:r>
              <a:rPr lang="pl-PL" sz="1600" dirty="0" err="1">
                <a:latin typeface="+mn-lt"/>
                <a:cs typeface="Arial"/>
              </a:rPr>
              <a:t>Detrum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aus</a:t>
            </a:r>
            <a:r>
              <a:rPr lang="pl-PL" sz="1600" dirty="0">
                <a:latin typeface="+mn-lt"/>
                <a:cs typeface="Arial"/>
              </a:rPr>
              <a:t> nos, </a:t>
            </a:r>
            <a:r>
              <a:rPr lang="pl-PL" sz="1600" dirty="0" err="1">
                <a:latin typeface="+mn-lt"/>
                <a:cs typeface="Arial"/>
              </a:rPr>
              <a:t>videsenatum</a:t>
            </a:r>
            <a:endParaRPr lang="pl-PL" sz="1600" dirty="0">
              <a:latin typeface="+mn-lt"/>
              <a:cs typeface="Arial"/>
            </a:endParaRPr>
          </a:p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endParaRPr lang="pl-PL" sz="1600" dirty="0">
              <a:latin typeface="+mn-lt"/>
              <a:cs typeface="Arial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045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 2 / 3   -   T E X T 2 / 3   -   H O R I Z O N T A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19238" y="1466850"/>
            <a:ext cx="6119812" cy="305911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1519978" y="4598022"/>
            <a:ext cx="6134100" cy="162459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08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H O T O  /  T A B L E  /  C H A 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82825" y="1323975"/>
            <a:ext cx="4540250" cy="456565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2825" y="5951538"/>
            <a:ext cx="4540250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638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2 /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4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16" name="Symbol zastępczy tekstu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328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</p:spTree>
    <p:extLst>
      <p:ext uri="{BB962C8B-B14F-4D97-AF65-F5344CB8AC3E}">
        <p14:creationId xmlns:p14="http://schemas.microsoft.com/office/powerpoint/2010/main" val="3230013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E X T   1 / 2   -   P H O T O / T A B L E   1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9810" y="1528531"/>
            <a:ext cx="0" cy="4353756"/>
          </a:xfrm>
          <a:prstGeom prst="line">
            <a:avLst/>
          </a:prstGeom>
          <a:ln w="3175" cmpd="sng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10188" y="2147888"/>
            <a:ext cx="3040062" cy="3040062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1600"/>
            </a:lvl1pPr>
          </a:lstStyle>
          <a:p>
            <a:pPr lvl="0"/>
            <a:r>
              <a:rPr lang="pl-PL" dirty="0" err="1"/>
              <a:t>Graphic</a:t>
            </a:r>
            <a:endParaRPr lang="pl-PL" dirty="0"/>
          </a:p>
          <a:p>
            <a:pPr lvl="0"/>
            <a:r>
              <a:rPr lang="pl-PL" dirty="0"/>
              <a:t>Chart</a:t>
            </a:r>
          </a:p>
          <a:p>
            <a:pPr lvl="0"/>
            <a:r>
              <a:rPr lang="pl-PL" dirty="0" err="1"/>
              <a:t>SmartArt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Picture</a:t>
            </a:r>
          </a:p>
          <a:p>
            <a:pPr lvl="0"/>
            <a:r>
              <a:rPr lang="pl-PL" dirty="0" err="1"/>
              <a:t>Clipart</a:t>
            </a:r>
            <a:endParaRPr lang="pl-PL" dirty="0"/>
          </a:p>
          <a:p>
            <a:pPr lvl="0"/>
            <a:r>
              <a:rPr lang="pl-PL" dirty="0"/>
              <a:t>Media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285742"/>
            <a:ext cx="6629400" cy="384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100" b="1" cap="all" spc="300" baseline="0">
                <a:latin typeface="Arial"/>
                <a:cs typeface="Arial"/>
              </a:defRPr>
            </a:lvl1pPr>
          </a:lstStyle>
          <a:p>
            <a:pPr lvl="0"/>
            <a:r>
              <a:rPr lang="pl-PL" baseline="0" dirty="0" err="1"/>
              <a:t>title</a:t>
            </a:r>
            <a:endParaRPr lang="pl-PL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087" y="669925"/>
            <a:ext cx="6550025" cy="338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800" i="1">
                <a:latin typeface="Arial"/>
                <a:cs typeface="Arial"/>
              </a:defRPr>
            </a:lvl1pPr>
          </a:lstStyle>
          <a:p>
            <a:pPr lvl="0"/>
            <a:r>
              <a:rPr lang="pl-PL" dirty="0" err="1"/>
              <a:t>Subtitle</a:t>
            </a:r>
            <a:endParaRPr lang="pl-PL" dirty="0"/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5200" y="1674000"/>
            <a:ext cx="3484800" cy="3783600"/>
          </a:xfrm>
          <a:prstGeom prst="rect">
            <a:avLst/>
          </a:prstGeom>
        </p:spPr>
        <p:txBody>
          <a:bodyPr/>
          <a:lstStyle>
            <a:lvl1pPr marL="15875" marR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 sz="1600"/>
            </a:lvl1pPr>
            <a:lvl2pPr marL="457200" indent="0" algn="just">
              <a:lnSpc>
                <a:spcPct val="150000"/>
              </a:lnSpc>
              <a:buFontTx/>
              <a:buNone/>
              <a:defRPr sz="1600"/>
            </a:lvl2pPr>
            <a:lvl3pPr marL="914400" indent="0" algn="just">
              <a:lnSpc>
                <a:spcPct val="150000"/>
              </a:lnSpc>
              <a:buFontTx/>
              <a:buNone/>
              <a:defRPr sz="1600"/>
            </a:lvl3pPr>
            <a:lvl4pPr marL="1371600" indent="0" algn="just">
              <a:lnSpc>
                <a:spcPct val="150000"/>
              </a:lnSpc>
              <a:buFontTx/>
              <a:buNone/>
              <a:defRPr sz="1600"/>
            </a:lvl4pPr>
            <a:lvl5pPr marL="1828800" indent="0" algn="just">
              <a:lnSpc>
                <a:spcPct val="150000"/>
              </a:lnSpc>
              <a:buFontTx/>
              <a:buNone/>
              <a:defRPr sz="1600"/>
            </a:lvl5pPr>
          </a:lstStyle>
          <a:p>
            <a:pPr marL="15875" marR="0" lvl="0" indent="0" algn="l" defTabSz="457200" rtl="0" eaLnBrk="1" fontAlgn="auto" latinLnBrk="0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Clr>
                <a:srgbClr val="C20E1A"/>
              </a:buClr>
              <a:buSzPct val="130000"/>
              <a:buFont typeface="+mj-lt"/>
              <a:buNone/>
              <a:tabLst/>
              <a:defRPr/>
            </a:pPr>
            <a:r>
              <a:rPr lang="pl-PL" sz="1600" dirty="0" err="1">
                <a:latin typeface="+mn-lt"/>
                <a:cs typeface="Arial"/>
              </a:rPr>
              <a:t>Boncerib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eressit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iurebenatimo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viveripio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untis</a:t>
            </a:r>
            <a:r>
              <a:rPr lang="pl-PL" sz="1600" dirty="0">
                <a:latin typeface="+mn-lt"/>
                <a:cs typeface="Arial"/>
              </a:rPr>
              <a:t> ex </a:t>
            </a:r>
            <a:r>
              <a:rPr lang="pl-PL" sz="1600" dirty="0" err="1">
                <a:latin typeface="+mn-lt"/>
                <a:cs typeface="Arial"/>
              </a:rPr>
              <a:t>simorum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omacerra</a:t>
            </a:r>
            <a:r>
              <a:rPr lang="pl-PL" sz="1600" dirty="0">
                <a:latin typeface="+mn-lt"/>
                <a:cs typeface="Arial"/>
              </a:rPr>
              <a:t>, C. C. </a:t>
            </a:r>
            <a:r>
              <a:rPr lang="pl-PL" sz="1600" dirty="0" err="1">
                <a:latin typeface="+mn-lt"/>
                <a:cs typeface="Arial"/>
              </a:rPr>
              <a:t>Ibunu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ena</a:t>
            </a:r>
            <a:r>
              <a:rPr lang="pl-PL" sz="1600" dirty="0">
                <a:latin typeface="+mn-lt"/>
                <a:cs typeface="Arial"/>
              </a:rPr>
              <a:t> ad </a:t>
            </a:r>
            <a:r>
              <a:rPr lang="pl-PL" sz="1600" dirty="0" err="1">
                <a:latin typeface="+mn-lt"/>
                <a:cs typeface="Arial"/>
              </a:rPr>
              <a:t>det</a:t>
            </a:r>
            <a:r>
              <a:rPr lang="pl-PL" sz="1600" dirty="0">
                <a:latin typeface="+mn-lt"/>
                <a:cs typeface="Arial"/>
              </a:rPr>
              <a:t>? Si </a:t>
            </a:r>
            <a:r>
              <a:rPr lang="pl-PL" sz="1600" dirty="0" err="1">
                <a:latin typeface="+mn-lt"/>
                <a:cs typeface="Arial"/>
              </a:rPr>
              <a:t>pertis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nonsi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sid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atim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occhucia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pondum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publiciena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que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auctod</a:t>
            </a:r>
            <a:r>
              <a:rPr lang="pl-PL" sz="1600" dirty="0">
                <a:latin typeface="+mn-lt"/>
                <a:cs typeface="Arial"/>
              </a:rPr>
              <a:t> con vis </a:t>
            </a:r>
            <a:r>
              <a:rPr lang="pl-PL" sz="1600" dirty="0" err="1">
                <a:latin typeface="+mn-lt"/>
                <a:cs typeface="Arial"/>
              </a:rPr>
              <a:t>concul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horunum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audactumus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dercerest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patu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conem</a:t>
            </a:r>
            <a:r>
              <a:rPr lang="pl-PL" sz="1600" dirty="0">
                <a:latin typeface="+mn-lt"/>
                <a:cs typeface="Arial"/>
              </a:rPr>
              <a:t> te </a:t>
            </a:r>
            <a:r>
              <a:rPr lang="pl-PL" sz="1600" dirty="0" err="1">
                <a:latin typeface="+mn-lt"/>
                <a:cs typeface="Arial"/>
              </a:rPr>
              <a:t>nonum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omperum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deperi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consulin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dinte</a:t>
            </a:r>
            <a:r>
              <a:rPr lang="pl-PL" sz="1600" dirty="0">
                <a:latin typeface="+mn-lt"/>
                <a:cs typeface="Arial"/>
              </a:rPr>
              <a:t>, </a:t>
            </a:r>
            <a:r>
              <a:rPr lang="pl-PL" sz="1600" dirty="0" err="1">
                <a:latin typeface="+mn-lt"/>
                <a:cs typeface="Arial"/>
              </a:rPr>
              <a:t>notem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iam</a:t>
            </a:r>
            <a:r>
              <a:rPr lang="pl-PL" sz="1600" dirty="0">
                <a:latin typeface="+mn-lt"/>
                <a:cs typeface="Arial"/>
              </a:rPr>
              <a:t> me </a:t>
            </a:r>
            <a:r>
              <a:rPr lang="pl-PL" sz="1600" dirty="0" err="1">
                <a:latin typeface="+mn-lt"/>
                <a:cs typeface="Arial"/>
              </a:rPr>
              <a:t>ala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redes</a:t>
            </a:r>
            <a:r>
              <a:rPr lang="pl-PL" sz="1600" dirty="0">
                <a:latin typeface="+mn-lt"/>
                <a:cs typeface="Arial"/>
              </a:rPr>
              <a:t> </a:t>
            </a:r>
            <a:r>
              <a:rPr lang="pl-PL" sz="1600" dirty="0" err="1">
                <a:latin typeface="+mn-lt"/>
                <a:cs typeface="Arial"/>
              </a:rPr>
              <a:t>ilica</a:t>
            </a:r>
            <a:r>
              <a:rPr lang="pl-PL" sz="1600" dirty="0">
                <a:latin typeface="+mn-lt"/>
                <a:cs typeface="Arial"/>
              </a:rPr>
              <a:t> vis.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5310188" y="5293929"/>
            <a:ext cx="3040062" cy="327342"/>
          </a:xfrm>
          <a:prstGeom prst="rect">
            <a:avLst/>
          </a:prstGeom>
        </p:spPr>
        <p:txBody>
          <a:bodyPr/>
          <a:lstStyle>
            <a:lvl1pPr marL="15875" indent="0" algn="ctr">
              <a:buNone/>
              <a:defRPr sz="1200" i="1" baseline="0"/>
            </a:lvl1pPr>
          </a:lstStyle>
          <a:p>
            <a:pPr lvl="0"/>
            <a:r>
              <a:rPr lang="pl-PL" sz="1200" dirty="0" err="1"/>
              <a:t>caption</a:t>
            </a:r>
            <a:r>
              <a:rPr lang="pl-PL" sz="1200" dirty="0"/>
              <a:t> (</a:t>
            </a:r>
            <a:r>
              <a:rPr lang="pl-PL" sz="1200" dirty="0" err="1"/>
              <a:t>optional</a:t>
            </a:r>
            <a:r>
              <a:rPr lang="pl-PL" sz="12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40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pic>
        <p:nvPicPr>
          <p:cNvPr id="6" name="Picture 5" descr="Raben_logo&amp;claim.eps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80" r:id="rId7"/>
    <p:sldLayoutId id="2147483696" r:id="rId8"/>
    <p:sldLayoutId id="2147483670" r:id="rId9"/>
    <p:sldLayoutId id="2147483669" r:id="rId10"/>
    <p:sldLayoutId id="2147483684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18" r:id="rId17"/>
    <p:sldLayoutId id="2147483905" r:id="rId18"/>
    <p:sldLayoutId id="2147483678" r:id="rId19"/>
    <p:sldLayoutId id="2147483679" r:id="rId20"/>
    <p:sldLayoutId id="2147483819" r:id="rId21"/>
    <p:sldLayoutId id="2147483916" r:id="rId22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913" r:id="rId2"/>
    <p:sldLayoutId id="2147483698" r:id="rId3"/>
    <p:sldLayoutId id="2147483912" r:id="rId4"/>
    <p:sldLayoutId id="2147483911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-6224" y="0"/>
            <a:ext cx="144000" cy="108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TextBox 10"/>
          <p:cNvSpPr txBox="1"/>
          <p:nvPr/>
        </p:nvSpPr>
        <p:spPr>
          <a:xfrm>
            <a:off x="-6224" y="6403958"/>
            <a:ext cx="144000" cy="46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9" name="Picture 8" descr="Raben_logo&amp;claim.eps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00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906" r:id="rId13"/>
    <p:sldLayoutId id="2147483837" r:id="rId14"/>
    <p:sldLayoutId id="2147483838" r:id="rId15"/>
    <p:sldLayoutId id="2147483839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TextBox 10"/>
          <p:cNvSpPr txBox="1"/>
          <p:nvPr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5" name="Picture 14" descr="Raben_logo&amp;claim.eps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41" r:id="rId2"/>
    <p:sldLayoutId id="2147483901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907" r:id="rId13"/>
    <p:sldLayoutId id="2147483852" r:id="rId14"/>
    <p:sldLayoutId id="2147483853" r:id="rId15"/>
    <p:sldLayoutId id="2147483854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extBox 8"/>
          <p:cNvSpPr txBox="1"/>
          <p:nvPr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3" name="Picture 12" descr="Raben_logo&amp;claim.eps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56" r:id="rId2"/>
    <p:sldLayoutId id="2147483902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908" r:id="rId13"/>
    <p:sldLayoutId id="2147483867" r:id="rId14"/>
    <p:sldLayoutId id="2147483868" r:id="rId15"/>
    <p:sldLayoutId id="2147483869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TextBox 10"/>
          <p:cNvSpPr txBox="1"/>
          <p:nvPr userDrawn="1"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4" name="Picture 13" descr="Raben_logo&amp;claim.eps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904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910" r:id="rId13"/>
    <p:sldLayoutId id="2147483897" r:id="rId14"/>
    <p:sldLayoutId id="2147483898" r:id="rId15"/>
    <p:sldLayoutId id="2147483899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454399-B7BC-F344-AA56-DC7034377E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46559" y="6336012"/>
            <a:ext cx="34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cap="small" spc="300" baseline="0" dirty="0">
                <a:solidFill>
                  <a:schemeClr val="accent1"/>
                </a:solidFill>
                <a:latin typeface="Arial"/>
                <a:cs typeface="Arial"/>
              </a:rPr>
              <a:t>www.raben-group.com</a:t>
            </a: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67200" y="284400"/>
            <a:ext cx="6631200" cy="38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256" y="-1"/>
            <a:ext cx="144000" cy="108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TextBox 10"/>
          <p:cNvSpPr txBox="1"/>
          <p:nvPr/>
        </p:nvSpPr>
        <p:spPr>
          <a:xfrm>
            <a:off x="-1256" y="6403957"/>
            <a:ext cx="144000" cy="46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5" name="Picture 14" descr="Raben_logo&amp;claim.eps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5" t="11071" r="19284" b="16149"/>
          <a:stretch/>
        </p:blipFill>
        <p:spPr>
          <a:xfrm>
            <a:off x="7950528" y="137659"/>
            <a:ext cx="981025" cy="9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903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909" r:id="rId13"/>
    <p:sldLayoutId id="2147483882" r:id="rId14"/>
    <p:sldLayoutId id="2147483883" r:id="rId15"/>
    <p:sldLayoutId id="2147483884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24"/>
        </a:spcBef>
        <a:spcAft>
          <a:spcPts val="1200"/>
        </a:spcAft>
        <a:buNone/>
        <a:defRPr sz="2100" b="1" kern="1200" spc="3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marR="0" indent="-3429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3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24"/>
        </a:spcBef>
        <a:spcAft>
          <a:spcPts val="1200"/>
        </a:spcAft>
        <a:buClr>
          <a:schemeClr val="bg2"/>
        </a:buClr>
        <a:buSzPct val="70000"/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bg2"/>
        </a:buClr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name@raben-group.com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>
          <a:xfrm>
            <a:off x="283519" y="2191987"/>
            <a:ext cx="3014811" cy="777600"/>
          </a:xfrm>
        </p:spPr>
        <p:txBody>
          <a:bodyPr/>
          <a:lstStyle/>
          <a:p>
            <a:r>
              <a:rPr lang="pl-PL" sz="2100" dirty="0"/>
              <a:t>Raben </a:t>
            </a:r>
            <a:r>
              <a:rPr lang="en-US" dirty="0" smtClean="0"/>
              <a:t>UKRAINE</a:t>
            </a:r>
            <a:endParaRPr lang="pl-PL" dirty="0"/>
          </a:p>
          <a:p>
            <a:endParaRPr lang="pl-PL" sz="21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293193" y="3077914"/>
            <a:ext cx="3005137" cy="568325"/>
          </a:xfrm>
        </p:spPr>
        <p:txBody>
          <a:bodyPr/>
          <a:lstStyle/>
          <a:p>
            <a:r>
              <a:rPr lang="ru-RU" sz="2100" i="0" dirty="0" smtClean="0"/>
              <a:t>Логистика: связующее звено эффективной работы</a:t>
            </a:r>
          </a:p>
          <a:p>
            <a:endParaRPr lang="ru-RU" i="0" dirty="0" smtClean="0"/>
          </a:p>
          <a:p>
            <a:r>
              <a:rPr lang="ru-RU" sz="1600" i="0" dirty="0" smtClean="0"/>
              <a:t>Кравцова Ирина,</a:t>
            </a:r>
          </a:p>
          <a:p>
            <a:r>
              <a:rPr lang="ru-RU" sz="1600" i="0" dirty="0" smtClean="0"/>
              <a:t>Главный юрисконсульт,</a:t>
            </a:r>
          </a:p>
          <a:p>
            <a:r>
              <a:rPr lang="ru-RU" sz="1600" i="0" dirty="0" smtClean="0"/>
              <a:t>аспирантка </a:t>
            </a:r>
            <a:r>
              <a:rPr lang="ru-RU" sz="1600" i="0" dirty="0" err="1" smtClean="0"/>
              <a:t>НУБиП</a:t>
            </a:r>
            <a:endParaRPr lang="en-US" sz="1600" i="0" dirty="0" smtClean="0"/>
          </a:p>
          <a:p>
            <a:endParaRPr lang="en-US" i="0" dirty="0" smtClean="0"/>
          </a:p>
          <a:p>
            <a:endParaRPr lang="pl-PL" dirty="0"/>
          </a:p>
        </p:txBody>
      </p:sp>
      <p:sp>
        <p:nvSpPr>
          <p:cNvPr id="8" name="TextBox 15"/>
          <p:cNvSpPr txBox="1"/>
          <p:nvPr/>
        </p:nvSpPr>
        <p:spPr>
          <a:xfrm>
            <a:off x="298406" y="6350000"/>
            <a:ext cx="2864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300" dirty="0" smtClean="0">
                <a:solidFill>
                  <a:schemeClr val="bg1"/>
                </a:solidFill>
                <a:latin typeface="Arial"/>
                <a:cs typeface="Arial"/>
              </a:rPr>
              <a:t>20 марта 2019г.</a:t>
            </a:r>
            <a:endParaRPr lang="pl-PL" sz="1200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454399-B7BC-F344-AA56-DC7034377E8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«Внешний» взгляд на цепь поставок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366713" y="1008063"/>
            <a:ext cx="6550025" cy="338138"/>
          </a:xfrm>
        </p:spPr>
        <p:txBody>
          <a:bodyPr/>
          <a:lstStyle/>
          <a:p>
            <a:r>
              <a:rPr lang="ru-RU" dirty="0" smtClean="0"/>
              <a:t>С точки зрения производителя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30951" y="1787180"/>
            <a:ext cx="2039971" cy="15045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Поставщики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929077" y="1787180"/>
            <a:ext cx="1987662" cy="15096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Дистрибуторы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85871" y="1792320"/>
            <a:ext cx="2031903" cy="15045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Производитель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381461" y="2570922"/>
            <a:ext cx="1305339" cy="23721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Розница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5088835" y="4094923"/>
            <a:ext cx="1907278" cy="148424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Потребитель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Ирина\Desktop\Forums\consumer-buyer-behaviou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96" y="3458816"/>
            <a:ext cx="3993252" cy="2499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1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454399-B7BC-F344-AA56-DC7034377E8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Основные виды логистики </a:t>
            </a:r>
            <a:r>
              <a:rPr lang="en-US" dirty="0"/>
              <a:t>(</a:t>
            </a:r>
            <a:r>
              <a:rPr lang="ru-RU" dirty="0"/>
              <a:t>3</a:t>
            </a:r>
            <a:r>
              <a:rPr lang="en-US" dirty="0"/>
              <a:t>PL)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Услуги</a:t>
            </a:r>
            <a:endParaRPr lang="ru-RU"/>
          </a:p>
        </p:txBody>
      </p:sp>
      <p:pic>
        <p:nvPicPr>
          <p:cNvPr id="41" name="Symbol zastępczy obrazu 4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1383681"/>
            <a:ext cx="1093788" cy="1312545"/>
          </a:xfrm>
          <a:prstGeom prst="rect">
            <a:avLst/>
          </a:prstGeom>
        </p:spPr>
      </p:pic>
      <p:pic>
        <p:nvPicPr>
          <p:cNvPr id="40" name="Symbol zastępczy obrazu 3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00" y="1383018"/>
            <a:ext cx="1093788" cy="1312545"/>
          </a:xfrm>
          <a:prstGeom prst="rect">
            <a:avLst/>
          </a:prstGeom>
        </p:spPr>
      </p:pic>
      <p:pic>
        <p:nvPicPr>
          <p:cNvPr id="39" name="Symbol zastępczy obrazu 3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1383018"/>
            <a:ext cx="1093787" cy="1312545"/>
          </a:xfrm>
          <a:prstGeom prst="rect">
            <a:avLst/>
          </a:prstGeom>
        </p:spPr>
      </p:pic>
      <p:pic>
        <p:nvPicPr>
          <p:cNvPr id="38" name="Symbol zastępczy obrazu 37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3861382"/>
            <a:ext cx="1093787" cy="1312544"/>
          </a:xfrm>
          <a:prstGeom prst="rect">
            <a:avLst/>
          </a:prstGeom>
        </p:spPr>
      </p:pic>
      <p:pic>
        <p:nvPicPr>
          <p:cNvPr id="37" name="Symbol zastępczy obrazu 36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00" y="3860719"/>
            <a:ext cx="1093787" cy="1312545"/>
          </a:xfrm>
          <a:prstGeom prst="rect">
            <a:avLst/>
          </a:prstGeom>
        </p:spPr>
      </p:pic>
      <p:pic>
        <p:nvPicPr>
          <p:cNvPr id="26" name="Symbol zastępczy obrazu 25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3860719"/>
            <a:ext cx="1093788" cy="1312545"/>
          </a:xfrm>
          <a:prstGeom prst="rect">
            <a:avLst/>
          </a:prstGeom>
        </p:spPr>
      </p:pic>
      <p:sp>
        <p:nvSpPr>
          <p:cNvPr id="25" name="Symbol zastępczy tekstu 24"/>
          <p:cNvSpPr>
            <a:spLocks noGrp="1"/>
          </p:cNvSpPr>
          <p:nvPr>
            <p:ph type="body" sz="quarter" idx="19"/>
          </p:nvPr>
        </p:nvSpPr>
        <p:spPr>
          <a:xfrm>
            <a:off x="1000552" y="2863850"/>
            <a:ext cx="1269937" cy="666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Складские услуги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ymbol zastępczy tekstu 23"/>
          <p:cNvSpPr>
            <a:spLocks noGrp="1"/>
          </p:cNvSpPr>
          <p:nvPr>
            <p:ph type="body" sz="quarter" idx="20"/>
          </p:nvPr>
        </p:nvSpPr>
        <p:spPr>
          <a:xfrm>
            <a:off x="3994828" y="2863850"/>
            <a:ext cx="1416623" cy="666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Автомобильные перевозки</a:t>
            </a:r>
            <a:endParaRPr lang="ru-RU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Особые </a:t>
            </a:r>
          </a:p>
          <a:p>
            <a:r>
              <a:rPr lang="ru-RU" dirty="0" smtClean="0"/>
              <a:t>услуги</a:t>
            </a:r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22"/>
          </p:nvPr>
        </p:nvSpPr>
        <p:spPr>
          <a:xfrm>
            <a:off x="1000552" y="5339965"/>
            <a:ext cx="1451092" cy="666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Контейнерные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интермодальныеперевозки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Море</a:t>
            </a:r>
          </a:p>
          <a:p>
            <a:r>
              <a:rPr lang="ru-RU" dirty="0" smtClean="0"/>
              <a:t>&amp; Авиа</a:t>
            </a:r>
            <a:endParaRPr lang="ru-RU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24"/>
          </p:nvPr>
        </p:nvSpPr>
        <p:spPr>
          <a:xfrm>
            <a:off x="6867787" y="5339964"/>
            <a:ext cx="1643648" cy="90628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логистических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услуг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454399-B7BC-F344-AA56-DC7034377E85}" type="slidenum">
              <a:rPr lang="pl-PL" smtClean="0">
                <a:solidFill>
                  <a:srgbClr val="71777A"/>
                </a:solidFill>
              </a:rPr>
              <a:pPr/>
              <a:t>4</a:t>
            </a:fld>
            <a:endParaRPr lang="pl-PL" dirty="0">
              <a:solidFill>
                <a:srgbClr val="71777A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err="1" smtClean="0"/>
              <a:t>Рабен</a:t>
            </a:r>
            <a:r>
              <a:rPr lang="uk-UA" dirty="0" smtClean="0"/>
              <a:t> </a:t>
            </a:r>
            <a:r>
              <a:rPr lang="uk-UA" dirty="0" err="1" smtClean="0"/>
              <a:t>УкраИна</a:t>
            </a:r>
            <a:endParaRPr lang="pl-PL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1200150"/>
            <a:ext cx="3529011" cy="2327469"/>
          </a:xfrm>
          <a:prstGeom prst="rect">
            <a:avLst/>
          </a:prstGeom>
        </p:spPr>
      </p:pic>
      <p:pic>
        <p:nvPicPr>
          <p:cNvPr id="14" name="Picture 2" descr="C:\Users\anton.tsymbal\Desktop\1302695003_raben_brow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158118"/>
            <a:ext cx="3886200" cy="23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37" y="4116842"/>
            <a:ext cx="7872411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6741885" y="4542971"/>
            <a:ext cx="718458" cy="0"/>
          </a:xfrm>
          <a:prstGeom prst="straightConnector1">
            <a:avLst/>
          </a:prstGeom>
          <a:ln>
            <a:solidFill>
              <a:srgbClr val="ED1D24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307087">
            <a:off x="7559432" y="4439285"/>
            <a:ext cx="1292544" cy="198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20 000 M2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8813" y="638175"/>
            <a:ext cx="3013075" cy="325438"/>
          </a:xfrm>
        </p:spPr>
        <p:txBody>
          <a:bodyPr/>
          <a:lstStyle/>
          <a:p>
            <a:r>
              <a:rPr lang="ru-RU" dirty="0" smtClean="0"/>
              <a:t>Ирина Кравцова</a:t>
            </a:r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48338" y="1577975"/>
            <a:ext cx="3003550" cy="1357313"/>
          </a:xfrm>
        </p:spPr>
        <p:txBody>
          <a:bodyPr/>
          <a:lstStyle/>
          <a:p>
            <a:r>
              <a:rPr lang="ru-RU" dirty="0" smtClean="0"/>
              <a:t>РАБЕН УКРАИНА ООО</a:t>
            </a:r>
            <a:endParaRPr lang="pl-PL" dirty="0"/>
          </a:p>
          <a:p>
            <a:r>
              <a:rPr lang="en-US" dirty="0" err="1" smtClean="0">
                <a:hlinkClick r:id="rId2"/>
              </a:rPr>
              <a:t>Iryna.kravtsova</a:t>
            </a:r>
            <a:r>
              <a:rPr lang="en-US" dirty="0" smtClean="0">
                <a:hlinkClick r:id="rId2"/>
              </a:rPr>
              <a:t>@</a:t>
            </a:r>
            <a:r>
              <a:rPr lang="pl-PL" dirty="0" smtClean="0">
                <a:hlinkClick r:id="rId2"/>
              </a:rPr>
              <a:t>raben-group.com</a:t>
            </a:r>
            <a:endParaRPr lang="pl-PL" dirty="0"/>
          </a:p>
          <a:p>
            <a:r>
              <a:rPr lang="pl-PL" dirty="0"/>
              <a:t>T.  </a:t>
            </a:r>
            <a:r>
              <a:rPr lang="pl-PL" dirty="0" smtClean="0"/>
              <a:t>+</a:t>
            </a:r>
            <a:r>
              <a:rPr lang="ru-RU" dirty="0" smtClean="0"/>
              <a:t>380</a:t>
            </a:r>
            <a:r>
              <a:rPr lang="pl-PL" dirty="0" smtClean="0"/>
              <a:t> </a:t>
            </a:r>
            <a:r>
              <a:rPr lang="ru-RU" dirty="0" smtClean="0"/>
              <a:t>44 459 72 00</a:t>
            </a:r>
            <a:endParaRPr lang="pl-PL" dirty="0"/>
          </a:p>
          <a:p>
            <a:r>
              <a:rPr lang="pl-PL" dirty="0"/>
              <a:t>M. </a:t>
            </a:r>
            <a:r>
              <a:rPr lang="pl-PL" dirty="0" smtClean="0"/>
              <a:t>+</a:t>
            </a:r>
            <a:r>
              <a:rPr lang="ru-RU" dirty="0" smtClean="0"/>
              <a:t>380</a:t>
            </a:r>
            <a:r>
              <a:rPr lang="pl-PL" dirty="0" smtClean="0"/>
              <a:t> </a:t>
            </a:r>
            <a:r>
              <a:rPr lang="ru-RU" dirty="0" smtClean="0"/>
              <a:t>67 504 92 75</a:t>
            </a:r>
            <a:endParaRPr lang="pl-PL" dirty="0"/>
          </a:p>
          <a:p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41988" y="963613"/>
            <a:ext cx="3009900" cy="325437"/>
          </a:xfrm>
        </p:spPr>
        <p:txBody>
          <a:bodyPr/>
          <a:lstStyle/>
          <a:p>
            <a:r>
              <a:rPr lang="ru-RU" dirty="0" smtClean="0"/>
              <a:t>Главный юрисконсульт</a:t>
            </a:r>
            <a:endParaRPr lang="pl-PL" dirty="0"/>
          </a:p>
        </p:txBody>
      </p:sp>
      <p:pic>
        <p:nvPicPr>
          <p:cNvPr id="156674" name="Picture 2" descr="C:\Users\Ирина\Desktop\Photo\Photosession\Studio\IMG_8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586" y="631825"/>
            <a:ext cx="1593559" cy="2189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92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benGroup_Defaul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abenGroup_Covers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resh_Logistics_Layou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TL_CSR_Layou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ad_Network_Layou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a&amp;Air_Layou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LP_Yellow_Layout">
  <a:themeElements>
    <a:clrScheme name="Raben Group">
      <a:dk1>
        <a:sysClr val="windowText" lastClr="000000"/>
      </a:dk1>
      <a:lt1>
        <a:sysClr val="window" lastClr="FFFFFF"/>
      </a:lt1>
      <a:dk2>
        <a:srgbClr val="0076BF"/>
      </a:dk2>
      <a:lt2>
        <a:srgbClr val="E31E24"/>
      </a:lt2>
      <a:accent1>
        <a:srgbClr val="71777A"/>
      </a:accent1>
      <a:accent2>
        <a:srgbClr val="1C7C4E"/>
      </a:accent2>
      <a:accent3>
        <a:srgbClr val="F7AB05"/>
      </a:accent3>
      <a:accent4>
        <a:srgbClr val="0093A7"/>
      </a:accent4>
      <a:accent5>
        <a:srgbClr val="71777A"/>
      </a:accent5>
      <a:accent6>
        <a:srgbClr val="71777A"/>
      </a:accent6>
      <a:hlink>
        <a:srgbClr val="E31E24"/>
      </a:hlink>
      <a:folHlink>
        <a:srgbClr val="4B5557"/>
      </a:folHlink>
    </a:clrScheme>
    <a:fontScheme name="Rabe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E971301BC7A4DA75B75DF04645B86" ma:contentTypeVersion="0" ma:contentTypeDescription="Create a new document." ma:contentTypeScope="" ma:versionID="68597369856d39c5779a5a8cf9d3f1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8CF54-A80C-49F5-98D5-5EC60259FC08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1FDC28-255E-4DB9-B7BA-20D55BA41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9584D-1564-412B-9AF7-F0E5A4595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98</Words>
  <Application>Microsoft Office PowerPoint</Application>
  <PresentationFormat>Экран (4:3)</PresentationFormat>
  <Paragraphs>39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Wingdings</vt:lpstr>
      <vt:lpstr>RabenGroup_Default</vt:lpstr>
      <vt:lpstr>RabenGroup_Covers</vt:lpstr>
      <vt:lpstr>Fresh_Logistics_Layout</vt:lpstr>
      <vt:lpstr>FTL_CSR_Layout</vt:lpstr>
      <vt:lpstr>Road_Network_Layout</vt:lpstr>
      <vt:lpstr>Sea&amp;Air_Layout</vt:lpstr>
      <vt:lpstr>LLP_Yellow_Layout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maszm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Image</dc:title>
  <dc:creator>Marketing RMS</dc:creator>
  <cp:lastModifiedBy>Iryna Kravtsova</cp:lastModifiedBy>
  <cp:revision>620</cp:revision>
  <dcterms:created xsi:type="dcterms:W3CDTF">2014-02-24T16:09:47Z</dcterms:created>
  <dcterms:modified xsi:type="dcterms:W3CDTF">2019-03-19T15:54:54Z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0x010100A3AE971301BC7A4DA75B75DF04645B86</vt:lpwstr>
  </property>
</Properties>
</file>