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7" r:id="rId2"/>
    <p:sldId id="258" r:id="rId3"/>
    <p:sldId id="273" r:id="rId4"/>
    <p:sldId id="274" r:id="rId5"/>
    <p:sldId id="277" r:id="rId6"/>
    <p:sldId id="278" r:id="rId7"/>
    <p:sldId id="282" r:id="rId8"/>
    <p:sldId id="279" r:id="rId9"/>
    <p:sldId id="280" r:id="rId10"/>
    <p:sldId id="285" r:id="rId11"/>
    <p:sldId id="286" r:id="rId12"/>
    <p:sldId id="283" r:id="rId13"/>
    <p:sldId id="287" r:id="rId14"/>
    <p:sldId id="288" r:id="rId15"/>
    <p:sldId id="289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8AD66C1-6887-4C74-9C08-E70BC5283224}">
          <p14:sldIdLst>
            <p14:sldId id="257"/>
            <p14:sldId id="258"/>
            <p14:sldId id="273"/>
          </p14:sldIdLst>
        </p14:section>
        <p14:section name="Раздел без заголовка" id="{5A895562-18DF-4B98-A70B-9B63E27F7EC3}">
          <p14:sldIdLst/>
        </p14:section>
        <p14:section name="Раздел без заголовка" id="{A4426587-800A-4592-97FA-B4D01B6876D6}">
          <p14:sldIdLst>
            <p14:sldId id="274"/>
            <p14:sldId id="277"/>
            <p14:sldId id="278"/>
            <p14:sldId id="282"/>
          </p14:sldIdLst>
        </p14:section>
        <p14:section name="Раздел без заголовка" id="{8E01EEFD-FA71-4629-8D52-9AE4106033DA}">
          <p14:sldIdLst>
            <p14:sldId id="279"/>
            <p14:sldId id="280"/>
            <p14:sldId id="285"/>
            <p14:sldId id="286"/>
            <p14:sldId id="283"/>
            <p14:sldId id="287"/>
            <p14:sldId id="288"/>
            <p14:sldId id="289"/>
            <p14:sldId id="28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848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37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952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2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578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57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589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728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9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70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05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6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7BE08-C8B6-4162-9641-7A2B35A22066}" type="datetimeFigureOut">
              <a:rPr lang="ru-RU" smtClean="0"/>
              <a:t>26.03.2019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2629D-19F3-4FD6-9D24-3FE3905144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111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8640960" cy="2088232"/>
          </a:xfrm>
        </p:spPr>
        <p:txBody>
          <a:bodyPr>
            <a:norm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Новеллы налогообложения подакцизных   товаров (нефтепродуктов)</a:t>
            </a:r>
            <a:endParaRPr lang="ru-RU" sz="3200" b="1" dirty="0">
              <a:cs typeface="Vrinda" pitchFamily="34" charset="0"/>
            </a:endParaRPr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5949280"/>
            <a:ext cx="36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Михаил Третьяков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6675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248" y="476672"/>
            <a:ext cx="8836272" cy="892789"/>
          </a:xfrm>
        </p:spPr>
        <p:txBody>
          <a:bodyPr anchor="t">
            <a:noAutofit/>
          </a:bodyPr>
          <a:lstStyle/>
          <a:p>
            <a:r>
              <a:rPr lang="ru-RU" sz="3200" b="1" dirty="0" smtClean="0"/>
              <a:t>Схемы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1124744"/>
            <a:ext cx="8352928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400" dirty="0"/>
              <a:t>В течение </a:t>
            </a:r>
            <a:r>
              <a:rPr lang="ru-RU" sz="2400" dirty="0" smtClean="0"/>
              <a:t>2014-2017 </a:t>
            </a:r>
            <a:r>
              <a:rPr lang="ru-RU" sz="2400" dirty="0" err="1" smtClean="0"/>
              <a:t>г.г</a:t>
            </a:r>
            <a:r>
              <a:rPr lang="ru-RU" sz="2400" dirty="0" smtClean="0"/>
              <a:t>. </a:t>
            </a:r>
            <a:r>
              <a:rPr lang="ru-RU" sz="2400" dirty="0"/>
              <a:t>доля </a:t>
            </a:r>
            <a:r>
              <a:rPr lang="ru-RU" sz="2400" dirty="0" smtClean="0"/>
              <a:t>безналичных </a:t>
            </a:r>
            <a:r>
              <a:rPr lang="ru-RU" sz="2400" dirty="0"/>
              <a:t>продаж топлива в Украине выросла с 22% до 32%, прирост в абсолютных цифрах по текущим ценам составляет </a:t>
            </a:r>
            <a:r>
              <a:rPr lang="ru-RU" sz="2400" b="1" dirty="0" smtClean="0">
                <a:solidFill>
                  <a:srgbClr val="C00000"/>
                </a:solidFill>
              </a:rPr>
              <a:t>22,7 млрд. </a:t>
            </a:r>
            <a:r>
              <a:rPr lang="ru-RU" sz="2400" b="1" dirty="0">
                <a:solidFill>
                  <a:srgbClr val="C00000"/>
                </a:solidFill>
              </a:rPr>
              <a:t>грн. </a:t>
            </a:r>
            <a:r>
              <a:rPr lang="ru-RU" sz="2400" dirty="0"/>
              <a:t>Особенно значительный рост наблюдается в сегменте </a:t>
            </a:r>
            <a:r>
              <a:rPr lang="ru-RU" sz="2400" dirty="0" smtClean="0"/>
              <a:t>талонов/карт, </a:t>
            </a:r>
            <a:r>
              <a:rPr lang="ru-RU" sz="2400" dirty="0"/>
              <a:t>которые являются наиболее удобным инструментом для дальнейшей перепродажи за наличные конечным потребителям. </a:t>
            </a:r>
            <a:r>
              <a:rPr lang="ru-RU" sz="2400" dirty="0" smtClean="0"/>
              <a:t>Эксперты оценивают, </a:t>
            </a:r>
            <a:r>
              <a:rPr lang="ru-RU" sz="2400" dirty="0"/>
              <a:t>что около 50% прироста безналичного </a:t>
            </a:r>
            <a:r>
              <a:rPr lang="ru-RU" sz="2400" dirty="0" smtClean="0"/>
              <a:t>оборота сформированы фиктивно. Потери </a:t>
            </a:r>
            <a:r>
              <a:rPr lang="ru-RU" sz="2400" dirty="0"/>
              <a:t>бюджета оцениваются </a:t>
            </a:r>
            <a:r>
              <a:rPr lang="ru-RU" sz="2400" dirty="0" smtClean="0"/>
              <a:t>в </a:t>
            </a:r>
            <a:r>
              <a:rPr lang="ru-RU" sz="2400" b="1" dirty="0" smtClean="0">
                <a:solidFill>
                  <a:srgbClr val="C00000"/>
                </a:solidFill>
              </a:rPr>
              <a:t>1,9 млрд. грн</a:t>
            </a:r>
            <a:r>
              <a:rPr lang="ru-RU" sz="2400" b="1" dirty="0">
                <a:solidFill>
                  <a:srgbClr val="C00000"/>
                </a:solidFill>
              </a:rPr>
              <a:t>. </a:t>
            </a:r>
            <a:r>
              <a:rPr lang="ru-RU" sz="2400" dirty="0"/>
              <a:t>по НДС и </a:t>
            </a:r>
            <a:r>
              <a:rPr lang="ru-RU" sz="2400" b="1" dirty="0" smtClean="0">
                <a:solidFill>
                  <a:srgbClr val="C00000"/>
                </a:solidFill>
              </a:rPr>
              <a:t>1,7 млрд. </a:t>
            </a:r>
            <a:r>
              <a:rPr lang="ru-RU" sz="2400" dirty="0" smtClean="0"/>
              <a:t>по акцизам.</a:t>
            </a:r>
            <a:endParaRPr lang="ru-RU" sz="2400" dirty="0"/>
          </a:p>
          <a:p>
            <a:pPr>
              <a:spcBef>
                <a:spcPts val="600"/>
              </a:spcBef>
            </a:pPr>
            <a:r>
              <a:rPr lang="ru-RU" sz="2400" dirty="0"/>
              <a:t>Продажа топлива </a:t>
            </a:r>
            <a:r>
              <a:rPr lang="ru-RU" sz="2400" dirty="0" smtClean="0"/>
              <a:t>мимо кассы на </a:t>
            </a:r>
            <a:r>
              <a:rPr lang="ru-RU" sz="2400" dirty="0"/>
              <a:t>АЗС - </a:t>
            </a:r>
            <a:r>
              <a:rPr lang="ru-RU" sz="2400" dirty="0" smtClean="0"/>
              <a:t>около </a:t>
            </a:r>
            <a:r>
              <a:rPr lang="ru-RU" sz="2400" b="1" dirty="0" smtClean="0">
                <a:solidFill>
                  <a:srgbClr val="C00000"/>
                </a:solidFill>
              </a:rPr>
              <a:t>10%.</a:t>
            </a:r>
            <a:endParaRPr lang="ru-RU" sz="2400" b="1" dirty="0">
              <a:solidFill>
                <a:srgbClr val="C0000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2400" dirty="0"/>
              <a:t>Постановка на «приобретенные </a:t>
            </a:r>
            <a:r>
              <a:rPr lang="ru-RU" sz="2400" dirty="0" smtClean="0"/>
              <a:t>документы» контрабандного </a:t>
            </a:r>
            <a:r>
              <a:rPr lang="ru-RU" sz="2400" dirty="0"/>
              <a:t>горючего </a:t>
            </a:r>
            <a:r>
              <a:rPr lang="ru-RU" sz="2400" b="1" dirty="0">
                <a:solidFill>
                  <a:srgbClr val="C00000"/>
                </a:solidFill>
              </a:rPr>
              <a:t>- 600 тыс. </a:t>
            </a:r>
            <a:r>
              <a:rPr lang="ru-RU" sz="2400" b="1" dirty="0" smtClean="0">
                <a:solidFill>
                  <a:srgbClr val="C00000"/>
                </a:solidFill>
              </a:rPr>
              <a:t>тонн в год</a:t>
            </a:r>
            <a:endParaRPr lang="ru-RU" sz="2400" b="1" dirty="0">
              <a:solidFill>
                <a:srgbClr val="C00000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2400" dirty="0"/>
              <a:t>Суммарные потери </a:t>
            </a:r>
            <a:r>
              <a:rPr lang="ru-RU" sz="2400" dirty="0" smtClean="0"/>
              <a:t>Бюджета </a:t>
            </a:r>
            <a:r>
              <a:rPr lang="ru-RU" sz="2400" dirty="0"/>
              <a:t>- </a:t>
            </a:r>
            <a:r>
              <a:rPr lang="ru-RU" sz="2400" b="1" dirty="0" smtClean="0">
                <a:solidFill>
                  <a:srgbClr val="C00000"/>
                </a:solidFill>
              </a:rPr>
              <a:t>10 </a:t>
            </a:r>
            <a:r>
              <a:rPr lang="ru-RU" sz="2400" b="1" dirty="0">
                <a:solidFill>
                  <a:srgbClr val="C00000"/>
                </a:solidFill>
              </a:rPr>
              <a:t>млрд</a:t>
            </a:r>
            <a:r>
              <a:rPr lang="ru-RU" sz="2400" b="1" dirty="0" smtClean="0">
                <a:solidFill>
                  <a:srgbClr val="C00000"/>
                </a:solidFill>
              </a:rPr>
              <a:t>. грн</a:t>
            </a:r>
            <a:r>
              <a:rPr lang="ru-RU" sz="2400" b="1" dirty="0">
                <a:solidFill>
                  <a:srgbClr val="C00000"/>
                </a:solidFill>
              </a:rPr>
              <a:t>.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634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6248" y="476672"/>
            <a:ext cx="8836272" cy="892789"/>
          </a:xfrm>
        </p:spPr>
        <p:txBody>
          <a:bodyPr anchor="t">
            <a:noAutofit/>
          </a:bodyPr>
          <a:lstStyle/>
          <a:p>
            <a:r>
              <a:rPr lang="ru-RU" sz="3200" b="1" dirty="0" smtClean="0"/>
              <a:t>Противодействие схемам 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536" y="1124744"/>
            <a:ext cx="8352928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ru-RU" sz="2400" dirty="0" smtClean="0"/>
              <a:t> сопоставление </a:t>
            </a:r>
            <a:r>
              <a:rPr lang="ru-RU" sz="2400" dirty="0"/>
              <a:t>в разрезе акцизных складов остатков горючего по формуле (новая </a:t>
            </a:r>
            <a:r>
              <a:rPr lang="ru-RU" sz="2400" dirty="0" smtClean="0"/>
              <a:t>СЕАРТ) </a:t>
            </a:r>
            <a:r>
              <a:rPr lang="ru-RU" sz="2400" dirty="0"/>
              <a:t>и фактического остатка (согласно уровнемеров </a:t>
            </a:r>
            <a:r>
              <a:rPr lang="ru-RU" sz="2400" dirty="0" smtClean="0"/>
              <a:t>- Постановление </a:t>
            </a:r>
            <a:r>
              <a:rPr lang="ru-RU" sz="2400" dirty="0"/>
              <a:t>КМУ) после закрытия отчетного периода (на 15 день после конца месяца</a:t>
            </a:r>
            <a:r>
              <a:rPr lang="ru-RU" sz="2400" dirty="0" smtClean="0"/>
              <a:t>);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ru-RU" sz="2400" dirty="0"/>
              <a:t> </a:t>
            </a:r>
            <a:r>
              <a:rPr lang="ru-RU" sz="2400" dirty="0" smtClean="0"/>
              <a:t>регистрация </a:t>
            </a:r>
            <a:r>
              <a:rPr lang="ru-RU" sz="2400" dirty="0"/>
              <a:t>АН с идентификацией каждого юрлица </a:t>
            </a:r>
            <a:r>
              <a:rPr lang="ru-RU" sz="2400" dirty="0" smtClean="0"/>
              <a:t>покупателя</a:t>
            </a:r>
            <a:r>
              <a:rPr lang="ru-RU" sz="2400" dirty="0"/>
              <a:t> </a:t>
            </a:r>
            <a:r>
              <a:rPr lang="ru-RU" sz="2400" dirty="0" smtClean="0"/>
              <a:t>(сейчас </a:t>
            </a:r>
            <a:r>
              <a:rPr lang="ru-RU" sz="2400" dirty="0"/>
              <a:t>для неплательщиков акциза формируются </a:t>
            </a:r>
            <a:r>
              <a:rPr lang="ru-RU" sz="2400" dirty="0" smtClean="0"/>
              <a:t>неидентифицированные </a:t>
            </a:r>
            <a:r>
              <a:rPr lang="ru-RU" sz="2400" dirty="0"/>
              <a:t>АН</a:t>
            </a:r>
            <a:r>
              <a:rPr lang="ru-RU" sz="2400" dirty="0" smtClean="0"/>
              <a:t>);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ru-RU" sz="2400" dirty="0"/>
              <a:t> </a:t>
            </a:r>
            <a:r>
              <a:rPr lang="ru-RU" sz="2400" dirty="0" smtClean="0"/>
              <a:t>создание </a:t>
            </a:r>
            <a:r>
              <a:rPr lang="ru-RU" sz="2400" dirty="0"/>
              <a:t>на сайте </a:t>
            </a:r>
            <a:r>
              <a:rPr lang="ru-RU" sz="2400" dirty="0" smtClean="0"/>
              <a:t>ГФС </a:t>
            </a:r>
            <a:r>
              <a:rPr lang="ru-RU" sz="2400" dirty="0"/>
              <a:t>публичного веб-портала для проверки наличия зарегистрированных АН на </a:t>
            </a:r>
            <a:r>
              <a:rPr lang="ru-RU" sz="2400" dirty="0" smtClean="0"/>
              <a:t>перемещение;</a:t>
            </a:r>
          </a:p>
          <a:p>
            <a:pPr algn="just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ru-RU" sz="2400" dirty="0"/>
              <a:t> </a:t>
            </a:r>
            <a:r>
              <a:rPr lang="ru-RU" sz="2400" dirty="0" smtClean="0"/>
              <a:t>для мижэмитентской реализации горючего через АЗС оформлять АН от имени оператора АЗС до собственника автомобиля на основании данных, полученных от </a:t>
            </a:r>
            <a:r>
              <a:rPr lang="ru-RU" sz="2400" dirty="0" err="1" smtClean="0"/>
              <a:t>мижэмитента</a:t>
            </a:r>
            <a:r>
              <a:rPr lang="ru-RU" sz="2400" dirty="0" smtClean="0"/>
              <a:t>-посредника.</a:t>
            </a:r>
          </a:p>
          <a:p>
            <a:pPr algn="just">
              <a:spcBef>
                <a:spcPts val="600"/>
              </a:spcBef>
              <a:tabLst>
                <a:tab pos="266700" algn="l"/>
              </a:tabLst>
            </a:pPr>
            <a:endParaRPr lang="ru-RU" sz="2400" dirty="0" smtClean="0"/>
          </a:p>
          <a:p>
            <a:pPr>
              <a:buFont typeface="Arial" panose="020B0604020202020204" pitchFamily="34" charset="0"/>
              <a:buChar char="•"/>
              <a:tabLst>
                <a:tab pos="266700" algn="l"/>
              </a:tabLst>
            </a:pPr>
            <a:endParaRPr lang="ru-RU" sz="2400" dirty="0"/>
          </a:p>
          <a:p>
            <a:pPr>
              <a:tabLst>
                <a:tab pos="266700" algn="l"/>
              </a:tabLst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5468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Ближайшие перспективы и новые реалии: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6" y="1916832"/>
            <a:ext cx="854298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uk-UA" sz="2400" dirty="0" smtClean="0"/>
              <a:t>10-кратн</a:t>
            </a:r>
            <a:r>
              <a:rPr lang="ru-RU" sz="2400" dirty="0" smtClean="0"/>
              <a:t>ы</a:t>
            </a:r>
            <a:r>
              <a:rPr lang="uk-UA" sz="2400" dirty="0" smtClean="0"/>
              <a:t>й акциз на авиатопливо – </a:t>
            </a:r>
            <a:r>
              <a:rPr lang="ru-RU" sz="2400" dirty="0" smtClean="0"/>
              <a:t>векселя</a:t>
            </a:r>
            <a:r>
              <a:rPr lang="uk-UA" sz="2400" dirty="0" smtClean="0"/>
              <a:t> </a:t>
            </a:r>
            <a:r>
              <a:rPr lang="uk-UA" sz="2400" b="1" dirty="0" smtClean="0">
                <a:solidFill>
                  <a:srgbClr val="C00000"/>
                </a:solidFill>
              </a:rPr>
              <a:t>с 01.01.2019</a:t>
            </a:r>
            <a:r>
              <a:rPr lang="uk-UA" sz="2400" dirty="0" smtClean="0"/>
              <a:t>;</a:t>
            </a:r>
            <a:endParaRPr lang="ru-RU" sz="2400" dirty="0" smtClean="0"/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введение автоматизированных систем учета хранения и отпуска топлива на акцизных складах - </a:t>
            </a:r>
            <a:r>
              <a:rPr lang="ru-RU" sz="2400" b="1" dirty="0" smtClean="0">
                <a:solidFill>
                  <a:srgbClr val="C00000"/>
                </a:solidFill>
              </a:rPr>
              <a:t>с </a:t>
            </a:r>
            <a:r>
              <a:rPr lang="ru-RU" sz="2400" b="1" dirty="0">
                <a:solidFill>
                  <a:srgbClr val="C00000"/>
                </a:solidFill>
              </a:rPr>
              <a:t>01.07.2019</a:t>
            </a:r>
            <a:r>
              <a:rPr lang="ru-RU" sz="2400" dirty="0" smtClean="0"/>
              <a:t>;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переформатирование СЕАРП – акцент не на переходе собственности, а на фактическом движении - </a:t>
            </a:r>
            <a:r>
              <a:rPr lang="ru-RU" sz="2400" b="1" dirty="0">
                <a:solidFill>
                  <a:srgbClr val="C00000"/>
                </a:solidFill>
              </a:rPr>
              <a:t>с </a:t>
            </a:r>
            <a:r>
              <a:rPr lang="ru-RU" sz="2400" b="1" dirty="0" smtClean="0">
                <a:solidFill>
                  <a:srgbClr val="C00000"/>
                </a:solidFill>
              </a:rPr>
              <a:t>01.07.2019</a:t>
            </a:r>
            <a:r>
              <a:rPr lang="ru-RU" sz="2400" dirty="0" smtClean="0"/>
              <a:t>;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лицензирование производства, опта/розницы </a:t>
            </a:r>
            <a:r>
              <a:rPr lang="ru-RU" sz="2400" dirty="0"/>
              <a:t>- </a:t>
            </a:r>
            <a:r>
              <a:rPr lang="ru-RU" sz="2400" b="1" dirty="0">
                <a:solidFill>
                  <a:srgbClr val="C00000"/>
                </a:solidFill>
              </a:rPr>
              <a:t>с </a:t>
            </a:r>
            <a:r>
              <a:rPr lang="ru-RU" sz="2400" b="1" dirty="0" smtClean="0">
                <a:solidFill>
                  <a:srgbClr val="C00000"/>
                </a:solidFill>
              </a:rPr>
              <a:t>01.07.2019</a:t>
            </a:r>
            <a:r>
              <a:rPr lang="ru-RU" sz="2400" dirty="0"/>
              <a:t>;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обязательное добавление </a:t>
            </a:r>
            <a:r>
              <a:rPr lang="ru-RU" sz="2400" b="1" dirty="0" smtClean="0">
                <a:solidFill>
                  <a:srgbClr val="C00000"/>
                </a:solidFill>
              </a:rPr>
              <a:t>биокомпанентов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в топливо -</a:t>
            </a:r>
            <a:r>
              <a:rPr lang="ru-RU" sz="2400" b="1" dirty="0" smtClean="0">
                <a:solidFill>
                  <a:srgbClr val="C00000"/>
                </a:solidFill>
              </a:rPr>
              <a:t>???</a:t>
            </a:r>
            <a:r>
              <a:rPr lang="ru-RU" sz="2400" dirty="0" smtClean="0"/>
              <a:t>;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возможность введения акциза на природный газ - </a:t>
            </a:r>
            <a:r>
              <a:rPr lang="ru-RU" sz="2400" b="1" dirty="0" smtClean="0">
                <a:solidFill>
                  <a:srgbClr val="C00000"/>
                </a:solidFill>
              </a:rPr>
              <a:t>???</a:t>
            </a:r>
            <a:r>
              <a:rPr lang="ru-RU" sz="2400" dirty="0" smtClean="0"/>
              <a:t>;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/>
              <a:t>в</a:t>
            </a:r>
            <a:r>
              <a:rPr lang="ru-RU" sz="2400" dirty="0" smtClean="0"/>
              <a:t>ступление в силу новых ДСТУ (</a:t>
            </a:r>
            <a:r>
              <a:rPr lang="en-US" sz="2400" dirty="0" smtClean="0"/>
              <a:t>LPG</a:t>
            </a:r>
            <a:r>
              <a:rPr lang="ru-RU" sz="2400" dirty="0" smtClean="0"/>
              <a:t>) – </a:t>
            </a:r>
            <a:r>
              <a:rPr lang="ru-RU" sz="2400" b="1" dirty="0" smtClean="0">
                <a:solidFill>
                  <a:srgbClr val="C00000"/>
                </a:solidFill>
              </a:rPr>
              <a:t>01.01.2020</a:t>
            </a:r>
            <a:r>
              <a:rPr lang="ru-RU" sz="2400" dirty="0" smtClean="0"/>
              <a:t>;</a:t>
            </a:r>
          </a:p>
          <a:p>
            <a:pPr marL="266700" indent="-2667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dirty="0" smtClean="0"/>
              <a:t>ограничение импорта (</a:t>
            </a:r>
            <a:r>
              <a:rPr lang="ru-RU" sz="2400" b="1" dirty="0" smtClean="0">
                <a:solidFill>
                  <a:srgbClr val="C00000"/>
                </a:solidFill>
              </a:rPr>
              <a:t>квоты и </a:t>
            </a:r>
            <a:r>
              <a:rPr lang="ru-RU" sz="2400" b="1" dirty="0" err="1" smtClean="0">
                <a:solidFill>
                  <a:srgbClr val="C00000"/>
                </a:solidFill>
              </a:rPr>
              <a:t>спецпошлины</a:t>
            </a:r>
            <a:r>
              <a:rPr lang="ru-RU" sz="2400" dirty="0" smtClean="0"/>
              <a:t>) - </a:t>
            </a:r>
            <a:r>
              <a:rPr lang="ru-RU" sz="2400" b="1" dirty="0" smtClean="0">
                <a:solidFill>
                  <a:srgbClr val="C00000"/>
                </a:solidFill>
              </a:rPr>
              <a:t>???</a:t>
            </a:r>
            <a:r>
              <a:rPr lang="ru-RU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106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Авиатопливо и акциз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1916832"/>
            <a:ext cx="854298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С </a:t>
            </a:r>
            <a:r>
              <a:rPr lang="ru-RU" sz="2000" b="1" dirty="0" smtClean="0">
                <a:solidFill>
                  <a:srgbClr val="FF0000"/>
                </a:solidFill>
              </a:rPr>
              <a:t>01.01.2019 г.</a:t>
            </a:r>
            <a:r>
              <a:rPr lang="ru-RU" sz="2000" dirty="0" smtClean="0"/>
              <a:t> введен 10-кратный коэффициент при производстве/импорте бензинов авиационных и топлива для реактивных двигателей.</a:t>
            </a:r>
          </a:p>
          <a:p>
            <a:endParaRPr lang="ru-RU" sz="2000" b="1" dirty="0" smtClean="0">
              <a:solidFill>
                <a:srgbClr val="FF0000"/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«</a:t>
            </a:r>
            <a:r>
              <a:rPr lang="ru-RU" sz="2000" b="1" dirty="0">
                <a:solidFill>
                  <a:srgbClr val="FF0000"/>
                </a:solidFill>
              </a:rPr>
              <a:t>Льготные» </a:t>
            </a:r>
            <a:r>
              <a:rPr lang="ru-RU" sz="2000" dirty="0" smtClean="0"/>
              <a:t>направления (ставка акциза </a:t>
            </a:r>
            <a:r>
              <a:rPr lang="ru-RU" sz="2000" b="1" dirty="0" smtClean="0">
                <a:solidFill>
                  <a:srgbClr val="FF0000"/>
                </a:solidFill>
              </a:rPr>
              <a:t>21 евро</a:t>
            </a:r>
            <a:r>
              <a:rPr lang="ru-RU" sz="2000" dirty="0" smtClean="0"/>
              <a:t> за 1000 л):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з</a:t>
            </a:r>
            <a:r>
              <a:rPr lang="ru-RU" sz="2000" dirty="0" smtClean="0"/>
              <a:t>аправка «в крыло»;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субъектам самолетостроения;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/>
              <a:t>в рамках процедур публичных закупок;</a:t>
            </a:r>
            <a:endParaRPr lang="ru-RU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/>
              <a:t>в систему госрезерва. </a:t>
            </a:r>
          </a:p>
          <a:p>
            <a:r>
              <a:rPr lang="ru-RU" sz="2000" dirty="0"/>
              <a:t> </a:t>
            </a:r>
          </a:p>
          <a:p>
            <a:pPr algn="just"/>
            <a:r>
              <a:rPr lang="ru-RU" sz="2000" dirty="0" smtClean="0"/>
              <a:t>Письма </a:t>
            </a:r>
            <a:r>
              <a:rPr lang="ru-RU" sz="2000" dirty="0"/>
              <a:t>ГФС от </a:t>
            </a:r>
            <a:r>
              <a:rPr lang="ru-RU" sz="2000" b="1" dirty="0">
                <a:solidFill>
                  <a:srgbClr val="FF0000"/>
                </a:solidFill>
              </a:rPr>
              <a:t>27.12.2018 № </a:t>
            </a:r>
            <a:r>
              <a:rPr lang="ru-RU" sz="2000" b="1" dirty="0" smtClean="0">
                <a:solidFill>
                  <a:srgbClr val="FF0000"/>
                </a:solidFill>
              </a:rPr>
              <a:t>40348/7/99-99-12-03-03-17 </a:t>
            </a:r>
            <a:r>
              <a:rPr lang="ru-RU" sz="2000" b="1" dirty="0">
                <a:solidFill>
                  <a:srgbClr val="FF0000"/>
                </a:solidFill>
              </a:rPr>
              <a:t>и от 07.03.2019 № </a:t>
            </a:r>
            <a:r>
              <a:rPr lang="ru-RU" sz="2000" b="1" dirty="0" smtClean="0">
                <a:solidFill>
                  <a:srgbClr val="FF0000"/>
                </a:solidFill>
              </a:rPr>
              <a:t>7643/7/99-99-12-03-03-18 </a:t>
            </a:r>
            <a:r>
              <a:rPr lang="ru-RU" sz="2000" dirty="0" smtClean="0"/>
              <a:t>– раскр</a:t>
            </a:r>
            <a:r>
              <a:rPr lang="ru-RU" sz="2000" dirty="0"/>
              <a:t>ы</a:t>
            </a:r>
            <a:r>
              <a:rPr lang="ru-RU" sz="2000" dirty="0" smtClean="0"/>
              <a:t>вают большинство вопросов по практическому </a:t>
            </a:r>
            <a:r>
              <a:rPr lang="ru-RU" sz="2000" dirty="0"/>
              <a:t>применению </a:t>
            </a:r>
            <a:r>
              <a:rPr lang="ru-RU" sz="2000" dirty="0" smtClean="0"/>
              <a:t>статьи </a:t>
            </a:r>
            <a:r>
              <a:rPr lang="ru-RU" sz="2000" dirty="0"/>
              <a:t>229 Налогового кодекса Украины.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198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Авиатопливо и акциз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1916832"/>
            <a:ext cx="854298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Временно (</a:t>
            </a:r>
            <a:r>
              <a:rPr lang="ru-RU" sz="2000" b="1" dirty="0">
                <a:solidFill>
                  <a:srgbClr val="FF0000"/>
                </a:solidFill>
              </a:rPr>
              <a:t>с 01.01.2019 по 30.06.2019</a:t>
            </a:r>
            <a:r>
              <a:rPr lang="ru-RU" sz="2000" dirty="0"/>
              <a:t>) </a:t>
            </a:r>
            <a:r>
              <a:rPr lang="ru-RU" sz="2000" dirty="0" smtClean="0"/>
              <a:t>подтверждение </a:t>
            </a:r>
            <a:r>
              <a:rPr lang="ru-RU" sz="2000" dirty="0"/>
              <a:t>факта целевого использования бензинов авиационных или топлива для реактивных двигателей для погашения налоговых векселей, выданных производителями или импортерами согласно </a:t>
            </a:r>
            <a:r>
              <a:rPr lang="ru-RU" sz="2000" dirty="0" err="1"/>
              <a:t>п.п</a:t>
            </a:r>
            <a:r>
              <a:rPr lang="ru-RU" sz="2000" dirty="0"/>
              <a:t>. 229.8.10 п. 229.8 ст. 229 </a:t>
            </a:r>
            <a:r>
              <a:rPr lang="ru-RU" sz="2000" dirty="0" smtClean="0"/>
              <a:t>Кодекса, </a:t>
            </a:r>
            <a:r>
              <a:rPr lang="ru-RU" sz="2000" dirty="0"/>
              <a:t>осуществляется путем представления такими производителями или импортерами в контролирующий орган - векселедержателя </a:t>
            </a:r>
            <a:r>
              <a:rPr lang="ru-RU" sz="2000" b="1" dirty="0">
                <a:solidFill>
                  <a:srgbClr val="FF0000"/>
                </a:solidFill>
              </a:rPr>
              <a:t>копий первичных документов, подтверждающих целевое использование горючего.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Субъекты авиатопливообеспечения</a:t>
            </a:r>
            <a:r>
              <a:rPr lang="ru-RU" sz="2000" dirty="0" smtClean="0"/>
              <a:t> </a:t>
            </a:r>
            <a:r>
              <a:rPr lang="ru-RU" sz="2000" dirty="0"/>
              <a:t>могут осуществлять заправку воздушных судов: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или горючим, приобретенным </a:t>
            </a:r>
            <a:r>
              <a:rPr lang="ru-RU" sz="2000" dirty="0" smtClean="0"/>
              <a:t>у </a:t>
            </a:r>
            <a:r>
              <a:rPr lang="ru-RU" sz="2000" dirty="0"/>
              <a:t>других субъектов хозяйствования;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/>
              <a:t>или горючим, которое принадлежит другим субъектам хозяйствования, на основании заключенных с этими субъектами договоров об оказании услуг по заправке воздушных судов.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602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Авиатопливо и акциз</a:t>
            </a: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9552" y="1916832"/>
            <a:ext cx="8542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/>
              <a:t>В соответствии с пунктом 26 раздела ХХ «Переходные положения» </a:t>
            </a:r>
            <a:r>
              <a:rPr lang="ru-RU" sz="2000" dirty="0" smtClean="0"/>
              <a:t>Налогового кодекса сумма </a:t>
            </a:r>
            <a:r>
              <a:rPr lang="ru-RU" sz="2000" dirty="0"/>
              <a:t>акцизного налога к уплате определяется исходя из той части объема ввозимого по данным таможенной декларации или полученного горючего, целевое использование которого подтверждено, и ставки акцизного налога, рассчитанной </a:t>
            </a:r>
            <a:r>
              <a:rPr lang="ru-RU" sz="2000" b="1" dirty="0">
                <a:solidFill>
                  <a:srgbClr val="FF0000"/>
                </a:solidFill>
              </a:rPr>
              <a:t>как разница между </a:t>
            </a:r>
            <a:r>
              <a:rPr lang="ru-RU" sz="2000" b="1" dirty="0" smtClean="0">
                <a:solidFill>
                  <a:srgbClr val="FF0000"/>
                </a:solidFill>
              </a:rPr>
              <a:t>21 и 210 евро</a:t>
            </a:r>
            <a:r>
              <a:rPr lang="ru-RU" sz="2000" dirty="0" smtClean="0"/>
              <a:t>. </a:t>
            </a:r>
          </a:p>
          <a:p>
            <a:endParaRPr lang="ru-RU" sz="2000" dirty="0" smtClean="0"/>
          </a:p>
          <a:p>
            <a:r>
              <a:rPr lang="ru-RU" sz="2000" dirty="0" smtClean="0"/>
              <a:t>Также </a:t>
            </a:r>
            <a:r>
              <a:rPr lang="ru-RU" sz="2000" dirty="0"/>
              <a:t>с такого плательщика </a:t>
            </a:r>
            <a:r>
              <a:rPr lang="ru-RU" sz="2000" dirty="0" smtClean="0"/>
              <a:t>взыскивается сумма </a:t>
            </a:r>
            <a:r>
              <a:rPr lang="ru-RU" sz="2000" b="1" dirty="0">
                <a:solidFill>
                  <a:srgbClr val="FF0000"/>
                </a:solidFill>
              </a:rPr>
              <a:t>штрафа в размере </a:t>
            </a:r>
            <a:r>
              <a:rPr lang="ru-RU" sz="2000" b="1" dirty="0" smtClean="0">
                <a:solidFill>
                  <a:srgbClr val="FF0000"/>
                </a:solidFill>
              </a:rPr>
              <a:t>50%</a:t>
            </a:r>
            <a:r>
              <a:rPr lang="ru-RU" sz="2000" dirty="0" smtClean="0"/>
              <a:t> от разницы сумм </a:t>
            </a:r>
            <a:r>
              <a:rPr lang="ru-RU" sz="2000" dirty="0"/>
              <a:t>акцизного </a:t>
            </a:r>
            <a:r>
              <a:rPr lang="ru-RU" sz="2000" dirty="0" smtClean="0"/>
              <a:t>налога.</a:t>
            </a:r>
            <a:r>
              <a:rPr lang="ru-RU" sz="2000" dirty="0"/>
              <a:t> </a:t>
            </a:r>
            <a:endParaRPr lang="ru-RU" sz="2000" dirty="0" smtClean="0"/>
          </a:p>
          <a:p>
            <a:endParaRPr lang="ru-RU" sz="2000" dirty="0"/>
          </a:p>
          <a:p>
            <a:pPr algn="just"/>
            <a:r>
              <a:rPr lang="ru-RU" sz="2000" dirty="0" smtClean="0"/>
              <a:t>Корректировка </a:t>
            </a:r>
            <a:r>
              <a:rPr lang="ru-RU" sz="2000" dirty="0"/>
              <a:t>суммы акцизного налога в налоговом векселе, который </a:t>
            </a:r>
            <a:r>
              <a:rPr lang="ru-RU" sz="2000" dirty="0" smtClean="0"/>
              <a:t>авалированный </a:t>
            </a:r>
            <a:r>
              <a:rPr lang="ru-RU" sz="2000" dirty="0"/>
              <a:t>банком, кодексом </a:t>
            </a:r>
            <a:r>
              <a:rPr lang="ru-RU" sz="2000" b="1" dirty="0">
                <a:solidFill>
                  <a:srgbClr val="FF0000"/>
                </a:solidFill>
              </a:rPr>
              <a:t>не предусмотрено</a:t>
            </a:r>
            <a:r>
              <a:rPr lang="ru-RU" sz="2000" dirty="0" smtClean="0"/>
              <a:t>.</a:t>
            </a:r>
          </a:p>
          <a:p>
            <a:pPr algn="just"/>
            <a:endParaRPr lang="ru-RU" sz="2000" dirty="0"/>
          </a:p>
          <a:p>
            <a:r>
              <a:rPr lang="ru-RU" sz="2000" dirty="0" smtClean="0"/>
              <a:t>Импортер </a:t>
            </a:r>
            <a:r>
              <a:rPr lang="ru-RU" sz="2000" dirty="0"/>
              <a:t>оформляет налоговый вексель в </a:t>
            </a:r>
            <a:r>
              <a:rPr lang="ru-RU" sz="2000" b="1" dirty="0" smtClean="0">
                <a:solidFill>
                  <a:srgbClr val="FF0000"/>
                </a:solidFill>
              </a:rPr>
              <a:t>3-х </a:t>
            </a:r>
            <a:r>
              <a:rPr lang="ru-RU" sz="2000" b="1" dirty="0">
                <a:solidFill>
                  <a:srgbClr val="FF0000"/>
                </a:solidFill>
              </a:rPr>
              <a:t>экземплярах</a:t>
            </a:r>
            <a:r>
              <a:rPr lang="ru-RU" sz="2000" dirty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699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140968"/>
            <a:ext cx="5904656" cy="576064"/>
          </a:xfrm>
        </p:spPr>
        <p:txBody>
          <a:bodyPr anchor="t">
            <a:noAutofit/>
          </a:bodyPr>
          <a:lstStyle/>
          <a:p>
            <a:r>
              <a:rPr lang="ru-RU" sz="3000" b="1" dirty="0" smtClean="0"/>
              <a:t>Спасибо за внимание!</a:t>
            </a:r>
            <a:endParaRPr lang="ru-RU" sz="3000" b="1" dirty="0">
              <a:cs typeface="Vrinda" pitchFamily="34" charset="0"/>
            </a:endParaRPr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716016" y="5301208"/>
            <a:ext cx="417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Михаил Третьяков </a:t>
            </a:r>
            <a:r>
              <a:rPr lang="ru-RU" sz="2000" dirty="0" smtClean="0"/>
              <a:t>– начальник </a:t>
            </a:r>
          </a:p>
          <a:p>
            <a:r>
              <a:rPr lang="uk-UA" sz="2000" dirty="0" smtClean="0"/>
              <a:t>Управлення</a:t>
            </a:r>
            <a:r>
              <a:rPr lang="ru-RU" sz="2000" dirty="0" smtClean="0"/>
              <a:t> правового обеспечения </a:t>
            </a:r>
          </a:p>
          <a:p>
            <a:r>
              <a:rPr lang="ru-RU" sz="2000" dirty="0" smtClean="0"/>
              <a:t>Группы компаний «</a:t>
            </a:r>
            <a:r>
              <a:rPr lang="en-US" sz="2000" dirty="0" smtClean="0"/>
              <a:t>SOCAR </a:t>
            </a:r>
            <a:r>
              <a:rPr lang="ru-RU" sz="2000" dirty="0" smtClean="0"/>
              <a:t> Украина»</a:t>
            </a:r>
          </a:p>
          <a:p>
            <a:r>
              <a:rPr lang="en-US" sz="2000" u="sng" dirty="0" smtClean="0">
                <a:solidFill>
                  <a:srgbClr val="172FA9"/>
                </a:solidFill>
              </a:rPr>
              <a:t>m.tretiakov@socar.ua</a:t>
            </a:r>
            <a:endParaRPr lang="ru-RU" sz="2000" u="sng" dirty="0">
              <a:solidFill>
                <a:srgbClr val="172F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8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312074"/>
            <a:ext cx="8836272" cy="892789"/>
          </a:xfrm>
        </p:spPr>
        <p:txBody>
          <a:bodyPr anchor="t">
            <a:noAutofit/>
          </a:bodyPr>
          <a:lstStyle/>
          <a:p>
            <a:pPr indent="447675" algn="l"/>
            <a:r>
              <a:rPr lang="ru-RU" sz="3200" b="1" dirty="0" smtClean="0"/>
              <a:t>Отличительные черты нефтепродуктов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6" y="2015837"/>
            <a:ext cx="841476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>
                <a:solidFill>
                  <a:srgbClr val="C00000"/>
                </a:solidFill>
              </a:rPr>
              <a:t>Нефтепродукты</a:t>
            </a:r>
            <a:r>
              <a:rPr lang="ru-RU" sz="2000" dirty="0"/>
              <a:t> - специфический предмет </a:t>
            </a:r>
            <a:r>
              <a:rPr lang="ru-RU" sz="2000" dirty="0" smtClean="0"/>
              <a:t>гражданского оборота, что обусловлено следующими факторами: 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физико-химические </a:t>
            </a:r>
            <a:r>
              <a:rPr lang="ru-RU" sz="2000" dirty="0"/>
              <a:t>свойства </a:t>
            </a:r>
            <a:r>
              <a:rPr lang="ru-RU" sz="2000" dirty="0" smtClean="0"/>
              <a:t>(плотность, летучесть</a:t>
            </a:r>
            <a:r>
              <a:rPr lang="ru-RU" sz="2000" dirty="0"/>
              <a:t>, </a:t>
            </a:r>
            <a:r>
              <a:rPr lang="ru-RU" sz="2000" dirty="0" smtClean="0"/>
              <a:t>взрывоопасность);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погрешность измерения и проблематика </a:t>
            </a:r>
            <a:r>
              <a:rPr lang="ru-RU" sz="2000" dirty="0"/>
              <a:t>определения норм естественной </a:t>
            </a:r>
            <a:r>
              <a:rPr lang="ru-RU" sz="2000" dirty="0" smtClean="0"/>
              <a:t>убыли;</a:t>
            </a:r>
            <a:endParaRPr lang="ru-RU" sz="2000" dirty="0"/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критичность идентификации (номенклатура согласно УКТ ВЭД) - определяет налоговую нагрузку и не только;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sz="2000" dirty="0"/>
              <a:t>с</a:t>
            </a:r>
            <a:r>
              <a:rPr lang="ru-RU" sz="2000" dirty="0" smtClean="0"/>
              <a:t>пецифический </a:t>
            </a:r>
            <a:r>
              <a:rPr lang="ru-RU" sz="2000" dirty="0"/>
              <a:t>режим </a:t>
            </a:r>
            <a:r>
              <a:rPr lang="ru-RU" sz="2000" dirty="0" smtClean="0"/>
              <a:t>налогообложения - СЕАРТ;</a:t>
            </a:r>
            <a:endParaRPr lang="ru-RU" sz="2000" dirty="0"/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сертификация и декларирование соответствия Техрегламенту; 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особенности правого регулирования приема-передачи (Инструкции №№ 271 и 281);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коммерческие особенности поставок, спот- и</a:t>
            </a:r>
            <a:r>
              <a:rPr lang="ru-RU" sz="2000" dirty="0"/>
              <a:t> </a:t>
            </a:r>
            <a:r>
              <a:rPr lang="ru-RU" sz="2000" dirty="0" smtClean="0"/>
              <a:t>терм-контракты, формульное </a:t>
            </a:r>
            <a:r>
              <a:rPr lang="ru-RU" sz="2000" dirty="0"/>
              <a:t>ценообразование,  </a:t>
            </a:r>
            <a:r>
              <a:rPr lang="ru-RU" sz="2000" dirty="0" smtClean="0"/>
              <a:t>логистика (ж/д, море, река);</a:t>
            </a:r>
          </a:p>
          <a:p>
            <a:pPr marL="180975" indent="-180975" algn="just">
              <a:buFont typeface="Arial" panose="020B0604020202020204" pitchFamily="34" charset="0"/>
              <a:buChar char="•"/>
            </a:pPr>
            <a:r>
              <a:rPr lang="ru-RU" sz="2000" dirty="0" smtClean="0"/>
              <a:t>таможня и ВЭД, таможенная стоимость, отбор проб, классификация, возврат излишне оплаченных налогов и многое другое.   </a:t>
            </a:r>
          </a:p>
          <a:p>
            <a:pPr algn="just"/>
            <a:r>
              <a:rPr lang="ru-RU" sz="2000" dirty="0" smtClean="0"/>
              <a:t>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indent="630238"/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7118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Проблематика норм </a:t>
            </a:r>
            <a:r>
              <a:rPr lang="ru-RU" sz="3200" b="1" dirty="0"/>
              <a:t>естественной убыли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7" y="2015837"/>
            <a:ext cx="8147448" cy="59862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Постановлением </a:t>
            </a:r>
            <a:r>
              <a:rPr lang="ru-RU" sz="2000" b="1" dirty="0">
                <a:solidFill>
                  <a:srgbClr val="C00000"/>
                </a:solidFill>
              </a:rPr>
              <a:t>№ </a:t>
            </a:r>
            <a:r>
              <a:rPr lang="ru-RU" sz="2000" b="1" dirty="0" smtClean="0">
                <a:solidFill>
                  <a:srgbClr val="C00000"/>
                </a:solidFill>
              </a:rPr>
              <a:t>1066</a:t>
            </a:r>
            <a:r>
              <a:rPr lang="ru-RU" sz="2000" dirty="0" smtClean="0"/>
              <a:t>, </a:t>
            </a:r>
            <a:r>
              <a:rPr lang="ru-RU" sz="2000" dirty="0"/>
              <a:t>вступившим в силу с 17.03.2017 </a:t>
            </a:r>
            <a:r>
              <a:rPr lang="ru-RU" sz="2000" dirty="0" smtClean="0"/>
              <a:t>г., </a:t>
            </a:r>
            <a:r>
              <a:rPr lang="ru-RU" sz="2000" dirty="0"/>
              <a:t>Кабмин отменил «советские» нормы естественной </a:t>
            </a:r>
            <a:r>
              <a:rPr lang="ru-RU" sz="2000" dirty="0" smtClean="0"/>
              <a:t>убыли.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Нефтегазовой ассоциацией при </a:t>
            </a:r>
            <a:r>
              <a:rPr lang="ru-RU" sz="2000" dirty="0"/>
              <a:t>нашем </a:t>
            </a:r>
            <a:r>
              <a:rPr lang="ru-RU" sz="2000" dirty="0" smtClean="0"/>
              <a:t>непосредственном участии разрабатывается проект НПА,</a:t>
            </a:r>
            <a:r>
              <a:rPr lang="ru-RU" sz="2000" dirty="0"/>
              <a:t> </a:t>
            </a:r>
            <a:r>
              <a:rPr lang="ru-RU" sz="2000" dirty="0" smtClean="0"/>
              <a:t>регламентирующего</a:t>
            </a:r>
            <a:r>
              <a:rPr lang="ru-RU" sz="2000" dirty="0"/>
              <a:t>  нормы естественной убыли нефтепродуктов. </a:t>
            </a:r>
            <a:endParaRPr lang="ru-RU" sz="2000" dirty="0" smtClean="0"/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Документ </a:t>
            </a:r>
            <a:r>
              <a:rPr lang="ru-RU" sz="2000" dirty="0"/>
              <a:t>призван заполнить правовой вакуум в данной сфере, возникший после недавней отмены Правительством Украины Постановления Государственного комитета СССР по материально-техническому снабжению от 26.03.86 г. № 40 «Об утверждении норм естественной убыли нефтепродуктов при приемке, хранении, отпуске и транспортировке». </a:t>
            </a:r>
            <a:endParaRPr lang="ru-RU" sz="2000" dirty="0" smtClean="0"/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Нет утвержденных норм убыли           есть налоговые риски (акциз, НДС), а также проблемы с контрагентами при выявлении недостач. </a:t>
            </a:r>
          </a:p>
          <a:p>
            <a:pPr algn="just">
              <a:spcBef>
                <a:spcPts val="600"/>
              </a:spcBef>
            </a:pPr>
            <a:endParaRPr lang="ru-RU" sz="2000" dirty="0" smtClean="0"/>
          </a:p>
          <a:p>
            <a:endParaRPr lang="ru-RU" sz="2000" dirty="0" smtClean="0"/>
          </a:p>
          <a:p>
            <a:pPr indent="630238"/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4283968" y="5958992"/>
            <a:ext cx="390773" cy="134304"/>
          </a:xfrm>
          <a:prstGeom prst="striped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Коды УКТ ВЭД – критичность классификации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7" y="2015837"/>
            <a:ext cx="8147448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Импорт - разница</a:t>
            </a:r>
            <a:r>
              <a:rPr lang="en-US" sz="2000" dirty="0" smtClean="0"/>
              <a:t> </a:t>
            </a:r>
            <a:r>
              <a:rPr lang="ru-RU" sz="2000" dirty="0" smtClean="0"/>
              <a:t>в платежах может быть очень </a:t>
            </a:r>
            <a:r>
              <a:rPr lang="ru-RU" sz="2000" b="1" dirty="0" smtClean="0">
                <a:solidFill>
                  <a:srgbClr val="C00000"/>
                </a:solidFill>
              </a:rPr>
              <a:t>«больной»</a:t>
            </a:r>
            <a:r>
              <a:rPr lang="ru-RU" sz="2000" dirty="0" smtClean="0"/>
              <a:t>:</a:t>
            </a:r>
          </a:p>
          <a:p>
            <a:pPr algn="just">
              <a:spcBef>
                <a:spcPts val="1200"/>
              </a:spcBef>
            </a:pPr>
            <a:r>
              <a:rPr lang="ru-RU" i="1" dirty="0" smtClean="0"/>
              <a:t>«</a:t>
            </a:r>
            <a:r>
              <a:rPr lang="ru-RU" i="1" dirty="0" err="1" smtClean="0"/>
              <a:t>Паливо</a:t>
            </a:r>
            <a:r>
              <a:rPr lang="ru-RU" i="1" dirty="0" smtClean="0"/>
              <a:t> </a:t>
            </a:r>
            <a:r>
              <a:rPr lang="ru-RU" i="1" dirty="0" err="1"/>
              <a:t>дизельне</a:t>
            </a:r>
            <a:r>
              <a:rPr lang="ru-RU" i="1" dirty="0"/>
              <a:t> Арктик </a:t>
            </a:r>
            <a:r>
              <a:rPr lang="ru-RU" i="1" dirty="0" err="1"/>
              <a:t>клас</a:t>
            </a:r>
            <a:r>
              <a:rPr lang="ru-RU" i="1" dirty="0"/>
              <a:t> 2 (CS 51), (ДП-АРК-Євро5-В0, </a:t>
            </a:r>
            <a:r>
              <a:rPr lang="ru-RU" i="1" dirty="0" err="1"/>
              <a:t>приведених</a:t>
            </a:r>
            <a:r>
              <a:rPr lang="ru-RU" i="1" dirty="0"/>
              <a:t> до </a:t>
            </a:r>
            <a:r>
              <a:rPr lang="ru-RU" i="1" dirty="0" err="1"/>
              <a:t>температури</a:t>
            </a:r>
            <a:r>
              <a:rPr lang="ru-RU" i="1" dirty="0"/>
              <a:t> 15гр.С, з </a:t>
            </a:r>
            <a:r>
              <a:rPr lang="ru-RU" i="1" dirty="0" err="1"/>
              <a:t>вмістом</a:t>
            </a:r>
            <a:r>
              <a:rPr lang="ru-RU" i="1" dirty="0"/>
              <a:t> </a:t>
            </a:r>
            <a:r>
              <a:rPr lang="ru-RU" i="1" dirty="0" err="1"/>
              <a:t>сірки</a:t>
            </a:r>
            <a:r>
              <a:rPr lang="ru-RU" i="1" dirty="0"/>
              <a:t> 7,7 мг/кг, 0,00077 </a:t>
            </a:r>
            <a:r>
              <a:rPr lang="ru-RU" i="1" dirty="0" err="1"/>
              <a:t>мас</a:t>
            </a:r>
            <a:r>
              <a:rPr lang="ru-RU" i="1" dirty="0"/>
              <a:t>%, </a:t>
            </a:r>
            <a:r>
              <a:rPr lang="ru-RU" i="1" dirty="0" err="1"/>
              <a:t>фракційний</a:t>
            </a:r>
            <a:r>
              <a:rPr lang="ru-RU" i="1" dirty="0"/>
              <a:t> склад: при 210гр.С </a:t>
            </a:r>
            <a:r>
              <a:rPr lang="ru-RU" i="1" dirty="0" err="1"/>
              <a:t>відганяється</a:t>
            </a:r>
            <a:r>
              <a:rPr lang="ru-RU" i="1" dirty="0"/>
              <a:t> 31,0 об.%, при 250гр.С </a:t>
            </a:r>
            <a:r>
              <a:rPr lang="ru-RU" i="1" dirty="0" err="1"/>
              <a:t>відганяється</a:t>
            </a:r>
            <a:r>
              <a:rPr lang="ru-RU" b="1" i="1" dirty="0"/>
              <a:t> 64,5об.%,</a:t>
            </a:r>
            <a:r>
              <a:rPr lang="ru-RU" i="1" dirty="0"/>
              <a:t> при 306,5гр.С </a:t>
            </a:r>
            <a:r>
              <a:rPr lang="ru-RU" i="1" dirty="0" err="1"/>
              <a:t>відганяється</a:t>
            </a:r>
            <a:r>
              <a:rPr lang="ru-RU" i="1" dirty="0"/>
              <a:t> 95об.%. Температура </a:t>
            </a:r>
            <a:r>
              <a:rPr lang="ru-RU" i="1" dirty="0" err="1"/>
              <a:t>спалаху</a:t>
            </a:r>
            <a:r>
              <a:rPr lang="ru-RU" i="1" dirty="0"/>
              <a:t> 57,0 </a:t>
            </a:r>
            <a:r>
              <a:rPr lang="ru-RU" i="1" dirty="0" err="1"/>
              <a:t>гр.С</a:t>
            </a:r>
            <a:r>
              <a:rPr lang="ru-RU" i="1" dirty="0"/>
              <a:t>, </a:t>
            </a:r>
            <a:r>
              <a:rPr lang="ru-RU" i="1" dirty="0" err="1"/>
              <a:t>гранична</a:t>
            </a:r>
            <a:r>
              <a:rPr lang="ru-RU" i="1" dirty="0"/>
              <a:t> температура </a:t>
            </a:r>
            <a:r>
              <a:rPr lang="ru-RU" i="1" dirty="0" err="1"/>
              <a:t>фільтруємості</a:t>
            </a:r>
            <a:r>
              <a:rPr lang="ru-RU" i="1" dirty="0"/>
              <a:t>, </a:t>
            </a:r>
            <a:r>
              <a:rPr lang="ru-RU" i="1" dirty="0" err="1"/>
              <a:t>гр.С</a:t>
            </a:r>
            <a:r>
              <a:rPr lang="ru-RU" i="1" dirty="0"/>
              <a:t> - </a:t>
            </a:r>
            <a:r>
              <a:rPr lang="ru-RU" i="1" dirty="0" err="1"/>
              <a:t>мінус</a:t>
            </a:r>
            <a:r>
              <a:rPr lang="ru-RU" i="1" dirty="0"/>
              <a:t> 38, </a:t>
            </a:r>
            <a:r>
              <a:rPr lang="ru-RU" i="1" dirty="0" err="1"/>
              <a:t>щільність</a:t>
            </a:r>
            <a:r>
              <a:rPr lang="ru-RU" i="1" dirty="0"/>
              <a:t> при </a:t>
            </a:r>
            <a:r>
              <a:rPr lang="ru-RU" i="1" dirty="0" err="1"/>
              <a:t>температурі</a:t>
            </a:r>
            <a:r>
              <a:rPr lang="ru-RU" i="1" dirty="0"/>
              <a:t> 15 </a:t>
            </a:r>
            <a:r>
              <a:rPr lang="ru-RU" i="1" dirty="0" err="1"/>
              <a:t>гр.С</a:t>
            </a:r>
            <a:r>
              <a:rPr lang="ru-RU" i="1" dirty="0"/>
              <a:t> - 827,1 </a:t>
            </a:r>
            <a:r>
              <a:rPr lang="ru-RU" i="1" dirty="0" smtClean="0"/>
              <a:t>кг/м3»</a:t>
            </a:r>
            <a:r>
              <a:rPr lang="uk-UA" i="1" dirty="0" smtClean="0"/>
              <a:t>.</a:t>
            </a:r>
            <a:endParaRPr lang="ru-RU" i="1" dirty="0"/>
          </a:p>
          <a:p>
            <a:pPr algn="just">
              <a:spcBef>
                <a:spcPts val="1200"/>
              </a:spcBef>
            </a:pPr>
            <a:r>
              <a:rPr lang="ru-RU" i="1" dirty="0" smtClean="0"/>
              <a:t>«</a:t>
            </a:r>
            <a:r>
              <a:rPr lang="ru-RU" i="1" dirty="0" err="1" smtClean="0"/>
              <a:t>Відповідно</a:t>
            </a:r>
            <a:r>
              <a:rPr lang="ru-RU" i="1" dirty="0" smtClean="0"/>
              <a:t> </a:t>
            </a:r>
            <a:r>
              <a:rPr lang="ru-RU" i="1" dirty="0"/>
              <a:t>до п.2 </a:t>
            </a:r>
            <a:r>
              <a:rPr lang="ru-RU" i="1" dirty="0" err="1"/>
              <a:t>додаткових</a:t>
            </a:r>
            <a:r>
              <a:rPr lang="ru-RU" i="1" dirty="0"/>
              <a:t> </a:t>
            </a:r>
            <a:r>
              <a:rPr lang="ru-RU" i="1" dirty="0" err="1"/>
              <a:t>приміток</a:t>
            </a:r>
            <a:r>
              <a:rPr lang="ru-RU" i="1" dirty="0"/>
              <a:t> до </a:t>
            </a:r>
            <a:r>
              <a:rPr lang="ru-RU" i="1" dirty="0" err="1"/>
              <a:t>товарної</a:t>
            </a:r>
            <a:r>
              <a:rPr lang="ru-RU" i="1" dirty="0"/>
              <a:t> </a:t>
            </a:r>
            <a:r>
              <a:rPr lang="ru-RU" i="1" dirty="0" err="1"/>
              <a:t>групи</a:t>
            </a:r>
            <a:r>
              <a:rPr lang="ru-RU" i="1" dirty="0"/>
              <a:t> 27 у </a:t>
            </a:r>
            <a:r>
              <a:rPr lang="ru-RU" i="1" dirty="0" err="1"/>
              <a:t>товарній</a:t>
            </a:r>
            <a:r>
              <a:rPr lang="ru-RU" i="1" dirty="0"/>
              <a:t> </a:t>
            </a:r>
            <a:r>
              <a:rPr lang="ru-RU" i="1" dirty="0" err="1"/>
              <a:t>позиції</a:t>
            </a:r>
            <a:r>
              <a:rPr lang="ru-RU" i="1" dirty="0"/>
              <a:t> 2710 </a:t>
            </a:r>
            <a:r>
              <a:rPr lang="ru-RU" i="1" dirty="0" err="1"/>
              <a:t>термін</a:t>
            </a:r>
            <a:r>
              <a:rPr lang="ru-RU" i="1" dirty="0"/>
              <a:t> «</a:t>
            </a:r>
            <a:r>
              <a:rPr lang="ru-RU" i="1" dirty="0" err="1"/>
              <a:t>середні</a:t>
            </a:r>
            <a:r>
              <a:rPr lang="ru-RU" i="1" dirty="0"/>
              <a:t> </a:t>
            </a:r>
            <a:r>
              <a:rPr lang="ru-RU" i="1" dirty="0" err="1"/>
              <a:t>дистиляти</a:t>
            </a:r>
            <a:r>
              <a:rPr lang="ru-RU" i="1" dirty="0"/>
              <a:t>» (</a:t>
            </a:r>
            <a:r>
              <a:rPr lang="ru-RU" i="1" dirty="0" err="1"/>
              <a:t>товарні</a:t>
            </a:r>
            <a:r>
              <a:rPr lang="ru-RU" i="1" dirty="0"/>
              <a:t> </a:t>
            </a:r>
            <a:r>
              <a:rPr lang="ru-RU" i="1" dirty="0" err="1"/>
              <a:t>категорії</a:t>
            </a:r>
            <a:r>
              <a:rPr lang="ru-RU" i="1" dirty="0"/>
              <a:t> 27101911 - 27101929) </a:t>
            </a:r>
            <a:r>
              <a:rPr lang="ru-RU" i="1" dirty="0" err="1"/>
              <a:t>означає</a:t>
            </a:r>
            <a:r>
              <a:rPr lang="ru-RU" i="1" dirty="0"/>
              <a:t> </a:t>
            </a:r>
            <a:r>
              <a:rPr lang="ru-RU" i="1" dirty="0" err="1"/>
              <a:t>нафтові</a:t>
            </a:r>
            <a:r>
              <a:rPr lang="ru-RU" i="1" dirty="0"/>
              <a:t> </a:t>
            </a:r>
            <a:r>
              <a:rPr lang="ru-RU" i="1" dirty="0" err="1"/>
              <a:t>фракції</a:t>
            </a:r>
            <a:r>
              <a:rPr lang="ru-RU" i="1" dirty="0"/>
              <a:t> та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нафтопродукти</a:t>
            </a:r>
            <a:r>
              <a:rPr lang="ru-RU" i="1" dirty="0"/>
              <a:t>, </a:t>
            </a:r>
            <a:r>
              <a:rPr lang="ru-RU" i="1" dirty="0" err="1"/>
              <a:t>менш</a:t>
            </a:r>
            <a:r>
              <a:rPr lang="ru-RU" i="1" dirty="0"/>
              <a:t> як 90об.% </a:t>
            </a:r>
            <a:r>
              <a:rPr lang="ru-RU" i="1" dirty="0" err="1"/>
              <a:t>яких</a:t>
            </a:r>
            <a:r>
              <a:rPr lang="ru-RU" i="1" dirty="0"/>
              <a:t> (</a:t>
            </a:r>
            <a:r>
              <a:rPr lang="ru-RU" i="1" dirty="0" err="1"/>
              <a:t>включаючи</a:t>
            </a:r>
            <a:r>
              <a:rPr lang="ru-RU" i="1" dirty="0"/>
              <a:t> </a:t>
            </a:r>
            <a:r>
              <a:rPr lang="ru-RU" i="1" dirty="0" err="1"/>
              <a:t>втрати</a:t>
            </a:r>
            <a:r>
              <a:rPr lang="ru-RU" i="1" dirty="0"/>
              <a:t>) </a:t>
            </a:r>
            <a:r>
              <a:rPr lang="ru-RU" i="1" dirty="0" err="1"/>
              <a:t>переганяється</a:t>
            </a:r>
            <a:r>
              <a:rPr lang="ru-RU" i="1" dirty="0"/>
              <a:t> при </a:t>
            </a:r>
            <a:r>
              <a:rPr lang="ru-RU" i="1" dirty="0" err="1"/>
              <a:t>температурі</a:t>
            </a:r>
            <a:r>
              <a:rPr lang="ru-RU" i="1" dirty="0"/>
              <a:t> 210гр.С і </a:t>
            </a:r>
            <a:r>
              <a:rPr lang="ru-RU" b="1" i="1" dirty="0"/>
              <a:t>65об.%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більше</a:t>
            </a:r>
            <a:r>
              <a:rPr lang="ru-RU" i="1" dirty="0"/>
              <a:t> (</a:t>
            </a:r>
            <a:r>
              <a:rPr lang="ru-RU" i="1" dirty="0" err="1"/>
              <a:t>включаючи</a:t>
            </a:r>
            <a:r>
              <a:rPr lang="ru-RU" i="1" dirty="0"/>
              <a:t> </a:t>
            </a:r>
            <a:r>
              <a:rPr lang="ru-RU" i="1" dirty="0" err="1"/>
              <a:t>втрати</a:t>
            </a:r>
            <a:r>
              <a:rPr lang="ru-RU" i="1" dirty="0"/>
              <a:t>) </a:t>
            </a:r>
            <a:r>
              <a:rPr lang="ru-RU" i="1" dirty="0" err="1"/>
              <a:t>переганяється</a:t>
            </a:r>
            <a:r>
              <a:rPr lang="ru-RU" i="1" dirty="0"/>
              <a:t> при </a:t>
            </a:r>
            <a:r>
              <a:rPr lang="ru-RU" i="1" dirty="0" err="1"/>
              <a:t>температурі</a:t>
            </a:r>
            <a:r>
              <a:rPr lang="ru-RU" i="1" dirty="0"/>
              <a:t> 250 </a:t>
            </a:r>
            <a:r>
              <a:rPr lang="ru-RU" i="1" dirty="0" err="1"/>
              <a:t>гр.С</a:t>
            </a:r>
            <a:r>
              <a:rPr lang="ru-RU" i="1" dirty="0"/>
              <a:t> (за методом ISO 3405, </a:t>
            </a:r>
            <a:r>
              <a:rPr lang="ru-RU" i="1" dirty="0" err="1"/>
              <a:t>еквівалентним</a:t>
            </a:r>
            <a:r>
              <a:rPr lang="ru-RU" i="1" dirty="0"/>
              <a:t> методу ASTM D 86</a:t>
            </a:r>
            <a:r>
              <a:rPr lang="ru-RU" i="1" dirty="0" smtClean="0"/>
              <a:t>)».</a:t>
            </a:r>
            <a:endParaRPr lang="ru-RU" i="1" dirty="0"/>
          </a:p>
          <a:p>
            <a:pPr>
              <a:spcBef>
                <a:spcPts val="600"/>
              </a:spcBef>
            </a:pPr>
            <a:r>
              <a:rPr lang="ru-RU" dirty="0"/>
              <a:t>2710194300 </a:t>
            </a:r>
            <a:r>
              <a:rPr lang="uk-UA" dirty="0"/>
              <a:t>– </a:t>
            </a:r>
            <a:r>
              <a:rPr lang="uk-UA" b="1" dirty="0">
                <a:solidFill>
                  <a:srgbClr val="C00000"/>
                </a:solidFill>
              </a:rPr>
              <a:t>139,5</a:t>
            </a:r>
            <a:r>
              <a:rPr lang="uk-UA" dirty="0"/>
              <a:t> </a:t>
            </a:r>
            <a:r>
              <a:rPr lang="uk-UA" dirty="0" err="1"/>
              <a:t>евро</a:t>
            </a:r>
            <a:r>
              <a:rPr lang="uk-UA" dirty="0"/>
              <a:t> за 1000 л</a:t>
            </a:r>
            <a:r>
              <a:rPr lang="uk-UA" dirty="0" smtClean="0"/>
              <a:t>.                Разница на тысяче тонн</a:t>
            </a:r>
            <a:endParaRPr lang="ru-RU" dirty="0"/>
          </a:p>
          <a:p>
            <a:r>
              <a:rPr lang="ru-RU" dirty="0"/>
              <a:t>2710192900 </a:t>
            </a:r>
            <a:r>
              <a:rPr lang="uk-UA" dirty="0"/>
              <a:t>– </a:t>
            </a:r>
            <a:r>
              <a:rPr lang="uk-UA" b="1" dirty="0">
                <a:solidFill>
                  <a:srgbClr val="C00000"/>
                </a:solidFill>
              </a:rPr>
              <a:t>183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dirty="0" err="1"/>
              <a:t>евро</a:t>
            </a:r>
            <a:r>
              <a:rPr lang="uk-UA" dirty="0"/>
              <a:t> за 1000 л</a:t>
            </a:r>
            <a:r>
              <a:rPr lang="uk-UA" dirty="0" smtClean="0"/>
              <a:t>.                    </a:t>
            </a:r>
            <a:r>
              <a:rPr lang="uk-UA" b="1" dirty="0" smtClean="0">
                <a:solidFill>
                  <a:srgbClr val="C00000"/>
                </a:solidFill>
              </a:rPr>
              <a:t>2 </a:t>
            </a:r>
            <a:r>
              <a:rPr lang="uk-UA" b="1" dirty="0">
                <a:solidFill>
                  <a:srgbClr val="C00000"/>
                </a:solidFill>
              </a:rPr>
              <a:t>млн. грн. </a:t>
            </a:r>
            <a:endParaRPr lang="ru-RU" b="1" dirty="0">
              <a:solidFill>
                <a:srgbClr val="C00000"/>
              </a:solidFill>
            </a:endParaRPr>
          </a:p>
          <a:p>
            <a:pPr algn="just">
              <a:spcBef>
                <a:spcPts val="1200"/>
              </a:spcBef>
            </a:pPr>
            <a:endParaRPr lang="ru-RU" sz="2000" dirty="0" smtClean="0"/>
          </a:p>
          <a:p>
            <a:pPr algn="just">
              <a:spcBef>
                <a:spcPts val="1200"/>
              </a:spcBef>
            </a:pPr>
            <a:endParaRPr lang="ru-RU" sz="2000" dirty="0" smtClean="0"/>
          </a:p>
          <a:p>
            <a:endParaRPr lang="ru-RU" sz="2000" dirty="0" smtClean="0"/>
          </a:p>
          <a:p>
            <a:pPr indent="630238"/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8" name="Штриховая стрелка вправо 7"/>
          <p:cNvSpPr/>
          <p:nvPr/>
        </p:nvSpPr>
        <p:spPr>
          <a:xfrm>
            <a:off x="4283968" y="6242168"/>
            <a:ext cx="390773" cy="134304"/>
          </a:xfrm>
          <a:prstGeom prst="striped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32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СЕАРТ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7" y="1916832"/>
            <a:ext cx="814744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/>
              <a:t>В 2016 году </a:t>
            </a:r>
            <a:r>
              <a:rPr lang="ru-RU" sz="2000" dirty="0" smtClean="0"/>
              <a:t>была введена СЕАРТ          поступления </a:t>
            </a:r>
            <a:r>
              <a:rPr lang="ru-RU" sz="2000" dirty="0"/>
              <a:t>в </a:t>
            </a:r>
            <a:r>
              <a:rPr lang="ru-RU" sz="2000" dirty="0" smtClean="0"/>
              <a:t>госбюджет от </a:t>
            </a:r>
            <a:r>
              <a:rPr lang="ru-RU" sz="2000" dirty="0"/>
              <a:t>акциза </a:t>
            </a:r>
            <a:r>
              <a:rPr lang="ru-RU" sz="2000" dirty="0" smtClean="0"/>
              <a:t>(</a:t>
            </a:r>
            <a:r>
              <a:rPr lang="ru-RU" sz="2000" dirty="0"/>
              <a:t>без розничного) составили </a:t>
            </a:r>
            <a:r>
              <a:rPr lang="ru-RU" sz="2000" dirty="0" smtClean="0"/>
              <a:t>37,2  млрд. грн</a:t>
            </a:r>
            <a:r>
              <a:rPr lang="ru-RU" sz="2000" dirty="0"/>
              <a:t>., </a:t>
            </a:r>
            <a:r>
              <a:rPr lang="ru-RU" sz="2000" dirty="0" smtClean="0"/>
              <a:t>что </a:t>
            </a:r>
            <a:r>
              <a:rPr lang="ru-RU" sz="2000" dirty="0"/>
              <a:t>на </a:t>
            </a:r>
            <a:r>
              <a:rPr lang="ru-RU" sz="2000" dirty="0" smtClean="0"/>
              <a:t>12,3 млрд</a:t>
            </a:r>
            <a:r>
              <a:rPr lang="ru-RU" sz="2000" dirty="0"/>
              <a:t>. грн.</a:t>
            </a:r>
            <a:r>
              <a:rPr lang="ru-RU" sz="2000" dirty="0" smtClean="0"/>
              <a:t> больше </a:t>
            </a:r>
            <a:r>
              <a:rPr lang="ru-RU" sz="2000" dirty="0"/>
              <a:t>по сравнению с 2015 годом.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Прирост </a:t>
            </a:r>
            <a:r>
              <a:rPr lang="ru-RU" sz="2000" dirty="0"/>
              <a:t>в размере </a:t>
            </a:r>
            <a:r>
              <a:rPr lang="ru-RU" sz="2000" b="1" dirty="0" smtClean="0">
                <a:solidFill>
                  <a:srgbClr val="C00000"/>
                </a:solidFill>
              </a:rPr>
              <a:t>2 млрд</a:t>
            </a:r>
            <a:r>
              <a:rPr lang="ru-RU" sz="2000" b="1" dirty="0">
                <a:solidFill>
                  <a:srgbClr val="C00000"/>
                </a:solidFill>
              </a:rPr>
              <a:t>. </a:t>
            </a:r>
            <a:r>
              <a:rPr lang="ru-RU" sz="2000" b="1" dirty="0" smtClean="0">
                <a:solidFill>
                  <a:srgbClr val="C00000"/>
                </a:solidFill>
              </a:rPr>
              <a:t>грн. </a:t>
            </a:r>
            <a:r>
              <a:rPr lang="ru-RU" sz="2000" dirty="0" smtClean="0"/>
              <a:t>был </a:t>
            </a:r>
            <a:r>
              <a:rPr lang="ru-RU" sz="2000" dirty="0"/>
              <a:t>сформирован исключительно за счет улучшения администрирования </a:t>
            </a:r>
            <a:r>
              <a:rPr lang="ru-RU" sz="2000" dirty="0" smtClean="0"/>
              <a:t>налогообложения и «отбеливания» рынка. 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Такие показатели достигнуты за счет жесткого регулирования и штрафов: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п</a:t>
            </a:r>
            <a:r>
              <a:rPr lang="ru-RU" sz="2000" dirty="0" smtClean="0"/>
              <a:t>ервичная инвентаризация остатков;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обязательная регистрация плательщиков акцизного налога – </a:t>
            </a:r>
            <a:r>
              <a:rPr lang="ru-RU" sz="2000" dirty="0"/>
              <a:t>штраф </a:t>
            </a:r>
            <a:r>
              <a:rPr lang="ru-RU" sz="2000" b="1" dirty="0">
                <a:solidFill>
                  <a:srgbClr val="C00000"/>
                </a:solidFill>
              </a:rPr>
              <a:t>100% </a:t>
            </a:r>
            <a:r>
              <a:rPr lang="ru-RU" sz="2000" dirty="0"/>
              <a:t>от стоимости реализованного без регистрации топлива</a:t>
            </a:r>
            <a:r>
              <a:rPr lang="ru-RU" sz="2000" dirty="0" smtClean="0"/>
              <a:t>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/>
              <a:t>с</a:t>
            </a:r>
            <a:r>
              <a:rPr lang="ru-RU" sz="2000" dirty="0" smtClean="0"/>
              <a:t>жатые сроки регистрации акцизных накладных – </a:t>
            </a:r>
            <a:r>
              <a:rPr lang="ru-RU" sz="2000" b="1" dirty="0" smtClean="0">
                <a:solidFill>
                  <a:srgbClr val="C00000"/>
                </a:solidFill>
              </a:rPr>
              <a:t>15 дней</a:t>
            </a:r>
            <a:r>
              <a:rPr lang="ru-RU" sz="2000" dirty="0" smtClean="0"/>
              <a:t>;</a:t>
            </a:r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2000" dirty="0" smtClean="0"/>
              <a:t>штрафы за нарушение сроков регистрации – от </a:t>
            </a:r>
            <a:r>
              <a:rPr lang="ru-RU" sz="2000" b="1" dirty="0" smtClean="0">
                <a:solidFill>
                  <a:srgbClr val="C00000"/>
                </a:solidFill>
              </a:rPr>
              <a:t>2%</a:t>
            </a:r>
            <a:r>
              <a:rPr lang="ru-RU" sz="2000" dirty="0" smtClean="0"/>
              <a:t> (до 15 дней) до </a:t>
            </a:r>
            <a:r>
              <a:rPr lang="ru-RU" sz="2000" b="1" dirty="0" smtClean="0">
                <a:solidFill>
                  <a:srgbClr val="C00000"/>
                </a:solidFill>
              </a:rPr>
              <a:t>50%</a:t>
            </a:r>
            <a:r>
              <a:rPr lang="ru-RU" sz="2000" dirty="0" smtClean="0"/>
              <a:t> (свыше 120 дней</a:t>
            </a:r>
            <a:r>
              <a:rPr lang="uk-UA" sz="2000" dirty="0" smtClean="0"/>
              <a:t>) от сумм</a:t>
            </a:r>
            <a:r>
              <a:rPr lang="ru-RU" sz="2000" dirty="0" smtClean="0"/>
              <a:t>ы </a:t>
            </a:r>
            <a:r>
              <a:rPr lang="uk-UA" sz="2000" dirty="0" smtClean="0"/>
              <a:t>акцизного налога.</a:t>
            </a:r>
            <a:endParaRPr lang="ru-RU" sz="2000" dirty="0" smtClean="0"/>
          </a:p>
          <a:p>
            <a:pPr algn="just">
              <a:spcBef>
                <a:spcPts val="600"/>
              </a:spcBef>
            </a:pPr>
            <a:endParaRPr lang="ru-RU" sz="2000" dirty="0" smtClean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indent="630238"/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4283968" y="2070560"/>
            <a:ext cx="390773" cy="134304"/>
          </a:xfrm>
          <a:prstGeom prst="stripedRight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СЕАРТ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7" y="1916832"/>
            <a:ext cx="8147448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u="sng" dirty="0">
                <a:solidFill>
                  <a:srgbClr val="C00000"/>
                </a:solidFill>
              </a:rPr>
              <a:t>Письмо ГФСУ № 11856/7/99-99-12-03-03-17 от 13.05.2017 г.</a:t>
            </a:r>
            <a:r>
              <a:rPr lang="ru-RU" sz="2000" dirty="0">
                <a:solidFill>
                  <a:srgbClr val="FF0000"/>
                </a:solidFill>
              </a:rPr>
              <a:t>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Рекомендации по наложению штрафных санкций. </a:t>
            </a:r>
            <a:endParaRPr lang="ru-RU" sz="2000" dirty="0"/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Нарушение сроков регистрации акцизных накладных фиксируется актами камеральных проверок. 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В контрактах прописать дополнительные </a:t>
            </a:r>
            <a:r>
              <a:rPr lang="ru-RU" sz="2000" dirty="0"/>
              <a:t>основания для штрафных санкций </a:t>
            </a:r>
            <a:r>
              <a:rPr lang="ru-RU" sz="2000" dirty="0" smtClean="0"/>
              <a:t>за нарушение сроков регистрации </a:t>
            </a:r>
            <a:r>
              <a:rPr lang="ru-RU" sz="2000" dirty="0" smtClean="0">
                <a:solidFill>
                  <a:srgbClr val="C00000"/>
                </a:solidFill>
              </a:rPr>
              <a:t>– </a:t>
            </a:r>
            <a:r>
              <a:rPr lang="ru-RU" sz="2000" b="1" dirty="0" smtClean="0">
                <a:solidFill>
                  <a:srgbClr val="C00000"/>
                </a:solidFill>
              </a:rPr>
              <a:t>работает или нет?   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Судебная практика взыскания противоречивая: </a:t>
            </a:r>
          </a:p>
          <a:p>
            <a:pPr algn="just">
              <a:spcBef>
                <a:spcPts val="600"/>
              </a:spcBef>
            </a:pPr>
            <a:r>
              <a:rPr lang="uk-UA" sz="2000" dirty="0" smtClean="0"/>
              <a:t>Постановлене Верховного суда </a:t>
            </a:r>
            <a:r>
              <a:rPr lang="uk-UA" sz="2000" b="1" dirty="0" smtClean="0">
                <a:solidFill>
                  <a:srgbClr val="C00000"/>
                </a:solidFill>
              </a:rPr>
              <a:t>от 12.03.2018  № </a:t>
            </a:r>
            <a:r>
              <a:rPr lang="ru-RU" sz="2000" b="1" dirty="0">
                <a:solidFill>
                  <a:srgbClr val="C00000"/>
                </a:solidFill>
              </a:rPr>
              <a:t>918/216/17 </a:t>
            </a:r>
            <a:r>
              <a:rPr lang="ru-RU" sz="2000" b="1" dirty="0"/>
              <a:t>-  </a:t>
            </a:r>
            <a:r>
              <a:rPr lang="ru-RU" sz="2000" dirty="0"/>
              <a:t>Суд отклоняет доводы </a:t>
            </a:r>
            <a:r>
              <a:rPr lang="ru-RU" sz="2000" dirty="0" smtClean="0"/>
              <a:t>о </a:t>
            </a:r>
            <a:r>
              <a:rPr lang="ru-RU" sz="2000" dirty="0"/>
              <a:t>том, что отсутствие регистрации налоговой накладной </a:t>
            </a:r>
            <a:r>
              <a:rPr lang="ru-RU" sz="2000" dirty="0" smtClean="0"/>
              <a:t>является </a:t>
            </a:r>
            <a:r>
              <a:rPr lang="ru-RU" sz="2000" dirty="0"/>
              <a:t>нарушением </a:t>
            </a:r>
            <a:r>
              <a:rPr lang="ru-RU" sz="2000" dirty="0" smtClean="0"/>
              <a:t>правил </a:t>
            </a:r>
            <a:r>
              <a:rPr lang="ru-RU" sz="2000" dirty="0"/>
              <a:t>осуществления хозяйственной </a:t>
            </a:r>
            <a:r>
              <a:rPr lang="ru-RU" sz="2000" dirty="0" smtClean="0"/>
              <a:t>деятельности. 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Верховный </a:t>
            </a:r>
            <a:r>
              <a:rPr lang="ru-RU" sz="2000" dirty="0"/>
              <a:t>Суд </a:t>
            </a:r>
            <a:r>
              <a:rPr lang="ru-RU" sz="2000" b="1" dirty="0" smtClean="0">
                <a:solidFill>
                  <a:srgbClr val="C00000"/>
                </a:solidFill>
              </a:rPr>
              <a:t>изменил </a:t>
            </a:r>
            <a:r>
              <a:rPr lang="ru-RU" sz="2000" b="1" dirty="0">
                <a:solidFill>
                  <a:srgbClr val="C00000"/>
                </a:solidFill>
              </a:rPr>
              <a:t>подход </a:t>
            </a:r>
            <a:r>
              <a:rPr lang="ru-RU" sz="2000" dirty="0"/>
              <a:t>к применению хозяйственно-правовой ответственности за уклонение от регистрации налоговых накладных. </a:t>
            </a:r>
            <a:r>
              <a:rPr lang="ru-RU" sz="2000" dirty="0" smtClean="0"/>
              <a:t>Постановление </a:t>
            </a:r>
            <a:r>
              <a:rPr lang="ru-RU" sz="2000" b="1" dirty="0">
                <a:solidFill>
                  <a:srgbClr val="C00000"/>
                </a:solidFill>
              </a:rPr>
              <a:t>от 6 июня </a:t>
            </a:r>
            <a:r>
              <a:rPr lang="ru-RU" sz="2000" b="1" dirty="0" smtClean="0">
                <a:solidFill>
                  <a:srgbClr val="C00000"/>
                </a:solidFill>
              </a:rPr>
              <a:t>2018, дело </a:t>
            </a:r>
            <a:r>
              <a:rPr lang="ru-RU" sz="2000" b="1" dirty="0">
                <a:solidFill>
                  <a:srgbClr val="C00000"/>
                </a:solidFill>
              </a:rPr>
              <a:t>N 920/1190/16.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indent="630238"/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0772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Особенности правового регулирования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7" y="1916832"/>
            <a:ext cx="814744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>
                <a:solidFill>
                  <a:srgbClr val="C00000"/>
                </a:solidFill>
              </a:rPr>
              <a:t>Инструкция </a:t>
            </a:r>
            <a:r>
              <a:rPr lang="ru-RU" sz="2000" b="1" dirty="0">
                <a:solidFill>
                  <a:srgbClr val="C00000"/>
                </a:solidFill>
              </a:rPr>
              <a:t>о порядке приема</a:t>
            </a:r>
            <a:r>
              <a:rPr lang="ru-RU" sz="2000" dirty="0">
                <a:solidFill>
                  <a:srgbClr val="C00000"/>
                </a:solidFill>
              </a:rPr>
              <a:t>, </a:t>
            </a:r>
            <a:r>
              <a:rPr lang="ru-RU" sz="2000" dirty="0"/>
              <a:t>транспортировки, хранения, отпуска и учета нефти и нефтепродуктов на предприятиях и организациях </a:t>
            </a:r>
            <a:r>
              <a:rPr lang="ru-RU" sz="2000" dirty="0" smtClean="0"/>
              <a:t>Украины, утверждённая совместным приказом </a:t>
            </a:r>
            <a:r>
              <a:rPr lang="ru-RU" sz="2000" dirty="0"/>
              <a:t>Министерства топлива и энергетики </a:t>
            </a:r>
            <a:r>
              <a:rPr lang="ru-RU" sz="2000" dirty="0" smtClean="0"/>
              <a:t>Украины, Министерства </a:t>
            </a:r>
            <a:r>
              <a:rPr lang="ru-RU" sz="2000" dirty="0"/>
              <a:t>экономики </a:t>
            </a:r>
            <a:r>
              <a:rPr lang="ru-RU" sz="2000" dirty="0" smtClean="0"/>
              <a:t>Украины, Министерства </a:t>
            </a:r>
            <a:r>
              <a:rPr lang="ru-RU" sz="2000" dirty="0"/>
              <a:t>транспорта и связи </a:t>
            </a:r>
            <a:r>
              <a:rPr lang="ru-RU" sz="2000" dirty="0" smtClean="0"/>
              <a:t>Украины, Государственного комитета </a:t>
            </a:r>
            <a:r>
              <a:rPr lang="ru-RU" sz="2000" dirty="0"/>
              <a:t>Украины по вопросам технического регулирования и потребительской </a:t>
            </a:r>
            <a:r>
              <a:rPr lang="ru-RU" sz="2000" dirty="0" smtClean="0"/>
              <a:t>политики от </a:t>
            </a:r>
            <a:r>
              <a:rPr lang="ru-RU" sz="2000" dirty="0"/>
              <a:t>20 мая 2008 года №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281</a:t>
            </a:r>
            <a:r>
              <a:rPr lang="ru-RU" sz="2000" dirty="0" smtClean="0"/>
              <a:t>/171/578/155.</a:t>
            </a:r>
          </a:p>
          <a:p>
            <a:pPr algn="just">
              <a:spcBef>
                <a:spcPts val="600"/>
              </a:spcBef>
            </a:pPr>
            <a:r>
              <a:rPr lang="ru-RU" sz="2000" b="1" dirty="0">
                <a:solidFill>
                  <a:srgbClr val="C00000"/>
                </a:solidFill>
              </a:rPr>
              <a:t>Инструкции по </a:t>
            </a:r>
            <a:r>
              <a:rPr lang="ru-RU" sz="2000" b="1" dirty="0" smtClean="0">
                <a:solidFill>
                  <a:srgbClr val="C00000"/>
                </a:solidFill>
              </a:rPr>
              <a:t>контролю качества </a:t>
            </a:r>
            <a:r>
              <a:rPr lang="ru-RU" sz="2000" dirty="0"/>
              <a:t>нефти и нефтепродуктов на </a:t>
            </a:r>
            <a:r>
              <a:rPr lang="ru-RU" sz="2000" dirty="0" smtClean="0"/>
              <a:t>предприятиях </a:t>
            </a:r>
            <a:r>
              <a:rPr lang="ru-RU" sz="2000" dirty="0"/>
              <a:t>и организациях </a:t>
            </a:r>
            <a:r>
              <a:rPr lang="ru-RU" sz="2000" dirty="0" smtClean="0"/>
              <a:t>Украины, </a:t>
            </a:r>
            <a:r>
              <a:rPr lang="ru-RU" sz="2000" dirty="0"/>
              <a:t>утверждённая совместным приказом Министерства топлива и энергетики Украины</a:t>
            </a:r>
            <a:r>
              <a:rPr lang="ru-RU" sz="2000" dirty="0" smtClean="0"/>
              <a:t>, Государственного комитета </a:t>
            </a:r>
            <a:r>
              <a:rPr lang="ru-RU" sz="2000" dirty="0"/>
              <a:t>Украины по вопросам технического регулирования и потребительской политики от </a:t>
            </a:r>
            <a:r>
              <a:rPr lang="ru-RU" sz="2000" dirty="0" smtClean="0"/>
              <a:t>04 июня 2007 </a:t>
            </a:r>
            <a:r>
              <a:rPr lang="ru-RU" sz="2000" dirty="0"/>
              <a:t>года </a:t>
            </a:r>
            <a:r>
              <a:rPr lang="ru-RU" sz="2000" dirty="0" smtClean="0"/>
              <a:t>                    №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271</a:t>
            </a:r>
            <a:r>
              <a:rPr lang="ru-RU" sz="2000" dirty="0" smtClean="0"/>
              <a:t>/121.</a:t>
            </a:r>
          </a:p>
          <a:p>
            <a:pPr algn="just">
              <a:spcBef>
                <a:spcPts val="600"/>
              </a:spcBef>
            </a:pPr>
            <a:endParaRPr lang="ru-RU" sz="2000" dirty="0" smtClean="0"/>
          </a:p>
          <a:p>
            <a:pPr indent="630238"/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6158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Качество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7" y="1916832"/>
            <a:ext cx="8147448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/>
              <a:t>Согласно п.8 Технического регламента </a:t>
            </a:r>
            <a:r>
              <a:rPr lang="ru-RU" sz="2000" dirty="0" smtClean="0"/>
              <a:t>по автомобильным </a:t>
            </a:r>
            <a:r>
              <a:rPr lang="ru-RU" sz="2000" dirty="0"/>
              <a:t>бензинам, дизельному, судовому и котельному топливу, утвержденного постановлением Кабинета Министров Украины от 1 августа 2013 № 927 (Технический регламент), каждая партия топлива, которая вводится в обращение или находится в </a:t>
            </a:r>
            <a:r>
              <a:rPr lang="ru-RU" sz="2000" dirty="0" smtClean="0"/>
              <a:t>обращении, </a:t>
            </a:r>
            <a:r>
              <a:rPr lang="ru-RU" sz="2000" dirty="0"/>
              <a:t>должна иметь </a:t>
            </a:r>
            <a:r>
              <a:rPr lang="ru-RU" sz="2000" b="1" dirty="0">
                <a:solidFill>
                  <a:srgbClr val="C00000"/>
                </a:solidFill>
              </a:rPr>
              <a:t>документ о качестве (паспорт качества</a:t>
            </a:r>
            <a:r>
              <a:rPr lang="ru-RU" sz="2000" b="1" dirty="0" smtClean="0">
                <a:solidFill>
                  <a:srgbClr val="C00000"/>
                </a:solidFill>
              </a:rPr>
              <a:t>).</a:t>
            </a:r>
            <a:endParaRPr lang="ru-RU" sz="2000" b="1" dirty="0">
              <a:solidFill>
                <a:srgbClr val="C0000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2000" dirty="0"/>
              <a:t>Кроме того по требованию потребителя </a:t>
            </a:r>
            <a:r>
              <a:rPr lang="ru-RU" sz="2000" dirty="0" smtClean="0"/>
              <a:t>продавец </a:t>
            </a:r>
            <a:r>
              <a:rPr lang="ru-RU" sz="2000" dirty="0"/>
              <a:t>должен предоставить копию документа о </a:t>
            </a:r>
            <a:r>
              <a:rPr lang="ru-RU" sz="2000" dirty="0" smtClean="0"/>
              <a:t>качестве топлива </a:t>
            </a:r>
            <a:r>
              <a:rPr lang="ru-RU" sz="2000" dirty="0"/>
              <a:t>(</a:t>
            </a:r>
            <a:r>
              <a:rPr lang="ru-RU" sz="2000" dirty="0" err="1" smtClean="0"/>
              <a:t>паспортп</a:t>
            </a:r>
            <a:r>
              <a:rPr lang="ru-RU" sz="2000" dirty="0" smtClean="0"/>
              <a:t> </a:t>
            </a:r>
            <a:r>
              <a:rPr lang="ru-RU" sz="2000" dirty="0"/>
              <a:t>качества) </a:t>
            </a:r>
            <a:r>
              <a:rPr lang="ru-RU" sz="2000" dirty="0" smtClean="0"/>
              <a:t>и </a:t>
            </a:r>
            <a:r>
              <a:rPr lang="ru-RU" sz="2000" dirty="0"/>
              <a:t>копию </a:t>
            </a:r>
            <a:r>
              <a:rPr lang="ru-RU" sz="2000" b="1" dirty="0">
                <a:solidFill>
                  <a:srgbClr val="C00000"/>
                </a:solidFill>
              </a:rPr>
              <a:t>декларации о соответствии</a:t>
            </a:r>
            <a:r>
              <a:rPr lang="ru-RU" sz="2000" dirty="0">
                <a:solidFill>
                  <a:srgbClr val="C00000"/>
                </a:solidFill>
              </a:rPr>
              <a:t>. </a:t>
            </a:r>
            <a:endParaRPr lang="ru-RU" sz="2000" dirty="0" smtClean="0">
              <a:solidFill>
                <a:srgbClr val="C0000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То </a:t>
            </a:r>
            <a:r>
              <a:rPr lang="ru-RU" sz="2000" dirty="0"/>
              <a:t>есть </a:t>
            </a:r>
            <a:r>
              <a:rPr lang="ru-RU" sz="2000" dirty="0" smtClean="0"/>
              <a:t>Технический </a:t>
            </a:r>
            <a:r>
              <a:rPr lang="ru-RU" sz="2000" dirty="0"/>
              <a:t>регламент предусматривает обязательность наличия у </a:t>
            </a:r>
            <a:r>
              <a:rPr lang="ru-RU" sz="2000" dirty="0" smtClean="0"/>
              <a:t>продавца </a:t>
            </a:r>
            <a:r>
              <a:rPr lang="ru-RU" sz="2000" dirty="0"/>
              <a:t>нефтепродуктов </a:t>
            </a:r>
            <a:r>
              <a:rPr lang="ru-RU" sz="2000" dirty="0" smtClean="0"/>
              <a:t>двух документов</a:t>
            </a:r>
            <a:r>
              <a:rPr lang="ru-RU" sz="2000" dirty="0"/>
              <a:t>: </a:t>
            </a:r>
            <a:r>
              <a:rPr lang="ru-RU" sz="2000" dirty="0" smtClean="0"/>
              <a:t>паспорт </a:t>
            </a:r>
            <a:r>
              <a:rPr lang="ru-RU" sz="2000" dirty="0"/>
              <a:t>качества и </a:t>
            </a:r>
            <a:r>
              <a:rPr lang="ru-RU" sz="2000" dirty="0" smtClean="0"/>
              <a:t>декларации </a:t>
            </a:r>
            <a:r>
              <a:rPr lang="ru-RU" sz="2000" dirty="0"/>
              <a:t>о соответствии.</a:t>
            </a:r>
            <a:endParaRPr lang="ru-RU" sz="2000" dirty="0" smtClean="0"/>
          </a:p>
          <a:p>
            <a:pPr marL="342900" indent="-3429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ru-RU" sz="2000" dirty="0" smtClean="0"/>
          </a:p>
          <a:p>
            <a:pPr indent="630238"/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213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1017" y="1268760"/>
            <a:ext cx="8836272" cy="892789"/>
          </a:xfrm>
        </p:spPr>
        <p:txBody>
          <a:bodyPr anchor="t">
            <a:noAutofit/>
          </a:bodyPr>
          <a:lstStyle/>
          <a:p>
            <a:pPr algn="l"/>
            <a:r>
              <a:rPr lang="ru-RU" sz="3200" b="1" dirty="0" smtClean="0"/>
              <a:t>Качество</a:t>
            </a:r>
            <a:r>
              <a:rPr lang="ru-RU" sz="3200" dirty="0"/>
              <a:t/>
            </a:r>
            <a:br>
              <a:rPr lang="ru-RU" sz="3200" dirty="0"/>
            </a:br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endParaRPr lang="ru-RU" sz="2000" i="1" dirty="0"/>
          </a:p>
        </p:txBody>
      </p:sp>
      <p:pic>
        <p:nvPicPr>
          <p:cNvPr id="1026" name="Picture 2" descr="Socar Energ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1440160" cy="593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017" y="1916832"/>
            <a:ext cx="814744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 smtClean="0"/>
              <a:t>МЄРТ </a:t>
            </a:r>
            <a:r>
              <a:rPr lang="ru-RU" sz="2000" dirty="0"/>
              <a:t>Украины приняло Приказ № 452 от 6 мая 2015 «О внесении изменений в Перечень продукции, подлежащей обязательной сертификации в Украине</a:t>
            </a:r>
            <a:r>
              <a:rPr lang="ru-RU" sz="2000" dirty="0" smtClean="0"/>
              <a:t>», которым </a:t>
            </a:r>
            <a:r>
              <a:rPr lang="ru-RU" sz="2000" b="1" dirty="0">
                <a:solidFill>
                  <a:srgbClr val="C00000"/>
                </a:solidFill>
              </a:rPr>
              <a:t>отменяется обязательная сертификация топлива. </a:t>
            </a:r>
            <a:endParaRPr lang="ru-RU" sz="20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Так</a:t>
            </a:r>
            <a:r>
              <a:rPr lang="ru-RU" sz="2000" dirty="0"/>
              <a:t>, отменяется </a:t>
            </a:r>
            <a:r>
              <a:rPr lang="ru-RU" sz="2000" dirty="0" smtClean="0"/>
              <a:t>сертификация автомобильных </a:t>
            </a:r>
            <a:r>
              <a:rPr lang="ru-RU" sz="2000" dirty="0"/>
              <a:t>бензинов и дизельного топлива, на которые распространяется действие Технического регламента, а также биотоплива для бензиновых двигателей и дизельных двигателей (при условии содержания биодизеля </a:t>
            </a:r>
            <a:r>
              <a:rPr lang="ru-RU" sz="2000" dirty="0" smtClean="0"/>
              <a:t>мене </a:t>
            </a:r>
            <a:r>
              <a:rPr lang="ru-RU" sz="2000" dirty="0"/>
              <a:t>7</a:t>
            </a:r>
            <a:r>
              <a:rPr lang="ru-RU" sz="2000" dirty="0" smtClean="0"/>
              <a:t>%).</a:t>
            </a:r>
          </a:p>
          <a:p>
            <a:pPr algn="just">
              <a:spcBef>
                <a:spcPts val="600"/>
              </a:spcBef>
            </a:pPr>
            <a:r>
              <a:rPr lang="ru-RU" sz="2000" dirty="0" smtClean="0"/>
              <a:t>Однако, пунктом </a:t>
            </a:r>
            <a:r>
              <a:rPr lang="ru-RU" sz="2000" dirty="0"/>
              <a:t>10.2.4 Инструкции </a:t>
            </a:r>
            <a:r>
              <a:rPr lang="ru-RU" sz="2000" dirty="0" smtClean="0"/>
              <a:t>№ 281 предусмотрено следующее</a:t>
            </a:r>
            <a:r>
              <a:rPr lang="ru-RU" sz="2000" dirty="0"/>
              <a:t>: запрещается принимать нефтепродукты на АЗС в случае: отсутствия паспорта качества на нефтепродукт или ненадлежащего его оформления (отсутствие номера, марки и вида, заполнения не по всем показателям качества); </a:t>
            </a:r>
            <a:r>
              <a:rPr lang="ru-RU" sz="2000" b="1" dirty="0">
                <a:solidFill>
                  <a:srgbClr val="C00000"/>
                </a:solidFill>
              </a:rPr>
              <a:t>отсутствия копии сертификата соответствия</a:t>
            </a:r>
            <a:r>
              <a:rPr lang="ru-RU" sz="2000" dirty="0">
                <a:solidFill>
                  <a:srgbClr val="C00000"/>
                </a:solidFill>
              </a:rPr>
              <a:t>.</a:t>
            </a:r>
            <a:endParaRPr lang="ru-RU" sz="2000" dirty="0" smtClean="0">
              <a:solidFill>
                <a:srgbClr val="C00000"/>
              </a:solidFill>
            </a:endParaRPr>
          </a:p>
          <a:p>
            <a:pPr indent="630238"/>
            <a:endParaRPr lang="ru-RU" sz="2400" dirty="0"/>
          </a:p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177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1472</Words>
  <Application>Microsoft Office PowerPoint</Application>
  <PresentationFormat>Экран (4:3)</PresentationFormat>
  <Paragraphs>133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Новеллы налогообложения подакцизных   товаров (нефтепродуктов)</vt:lpstr>
      <vt:lpstr>Отличительные черты нефтепродуктов  </vt:lpstr>
      <vt:lpstr>Проблематика норм естественной убыли   </vt:lpstr>
      <vt:lpstr>Коды УКТ ВЭД – критичность классификации   </vt:lpstr>
      <vt:lpstr>СЕАРТ   </vt:lpstr>
      <vt:lpstr>СЕАРТ   </vt:lpstr>
      <vt:lpstr>Особенности правового регулирования   </vt:lpstr>
      <vt:lpstr>Качество   </vt:lpstr>
      <vt:lpstr>Качество   </vt:lpstr>
      <vt:lpstr>Схемы   </vt:lpstr>
      <vt:lpstr>Противодействие схемам   </vt:lpstr>
      <vt:lpstr>Ближайшие перспективы и новые реалии:   </vt:lpstr>
      <vt:lpstr>Авиатопливо и акциз  </vt:lpstr>
      <vt:lpstr>Авиатопливо и акциз  </vt:lpstr>
      <vt:lpstr>Авиатопливо и акциз 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Третьяков Михаил Владиславович</dc:creator>
  <cp:lastModifiedBy>Третьяков Михаил Владиславович</cp:lastModifiedBy>
  <cp:revision>92</cp:revision>
  <dcterms:created xsi:type="dcterms:W3CDTF">2017-04-05T13:52:40Z</dcterms:created>
  <dcterms:modified xsi:type="dcterms:W3CDTF">2019-03-26T15:52:57Z</dcterms:modified>
</cp:coreProperties>
</file>