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7"/>
  </p:notesMasterIdLst>
  <p:sldIdLst>
    <p:sldId id="257" r:id="rId2"/>
    <p:sldId id="288" r:id="rId3"/>
    <p:sldId id="289" r:id="rId4"/>
    <p:sldId id="309" r:id="rId5"/>
    <p:sldId id="310" r:id="rId6"/>
    <p:sldId id="319" r:id="rId7"/>
    <p:sldId id="321" r:id="rId8"/>
    <p:sldId id="323" r:id="rId9"/>
    <p:sldId id="322" r:id="rId10"/>
    <p:sldId id="325" r:id="rId11"/>
    <p:sldId id="326" r:id="rId12"/>
    <p:sldId id="327" r:id="rId13"/>
    <p:sldId id="328" r:id="rId14"/>
    <p:sldId id="329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683DF-B9F1-4687-A595-270D1825ABE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F3FF0-129B-4C1A-83A5-FFD7F7CEF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-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93"/>
            <a:ext cx="9149278" cy="68605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38951" y="4070355"/>
            <a:ext cx="5159796" cy="576330"/>
          </a:xfrm>
        </p:spPr>
        <p:txBody>
          <a:bodyPr anchor="b" anchorCtr="0">
            <a:noAutofit/>
          </a:bodyPr>
          <a:lstStyle>
            <a:lvl1pPr algn="ctr">
              <a:defRPr sz="21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8951" y="4659429"/>
            <a:ext cx="5159796" cy="324619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 dirty="0"/>
          </a:p>
        </p:txBody>
      </p:sp>
      <p:pic>
        <p:nvPicPr>
          <p:cNvPr id="13" name="Picture 2" descr="G:\Publishing Production\RG broshure\RG.e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99179" y="703552"/>
            <a:ext cx="2671678" cy="97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A361-7DA6-4108-AAAD-089F42BED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87876" y="124524"/>
            <a:ext cx="2224899" cy="842317"/>
          </a:xfrm>
          <a:prstGeom prst="rect">
            <a:avLst/>
          </a:prstGeom>
          <a:noFill/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 </a:t>
            </a:r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9" name="Picture 2" descr="G:\Publishing Production\RG broshure\RG.em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71137" y="189318"/>
            <a:ext cx="1957692" cy="71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ivider1-Grou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17" y="1031634"/>
            <a:ext cx="8407824" cy="576157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A361-7DA6-4108-AAAD-089F42BED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image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A361-7DA6-4108-AAAD-089F42BEDB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759334" y="1773895"/>
            <a:ext cx="4061586" cy="4597437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en-GB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15391" y="4146766"/>
            <a:ext cx="4061586" cy="2224566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A361-7DA6-4108-AAAD-089F42BEDB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55019" y="1403853"/>
            <a:ext cx="4120340" cy="33498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Назва</a:t>
            </a:r>
            <a:endParaRPr lang="en-GB" sz="16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5019" y="3764192"/>
            <a:ext cx="4120340" cy="33498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uk-UA" sz="160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Назва</a:t>
            </a:r>
            <a:endParaRPr lang="en-GB" sz="1600" kern="1200" dirty="0" smtClean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759334" y="1737696"/>
            <a:ext cx="4061586" cy="189566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357" y="1534991"/>
            <a:ext cx="8435712" cy="459117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113172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0800000" scaled="1"/>
            <a:tileRect/>
          </a:gradFill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357" y="363935"/>
            <a:ext cx="5653647" cy="538113"/>
          </a:xfrm>
          <a:prstGeom prst="rect">
            <a:avLst/>
          </a:prstGeom>
        </p:spPr>
        <p:txBody>
          <a:bodyPr vert="horz" lIns="91424" tIns="45712" rIns="91424" bIns="45712" rtlCol="0" anchor="t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72" y="6568627"/>
            <a:ext cx="547655" cy="15756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7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573A361-7DA6-4108-AAAD-089F42BEDB0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6" name="Picture 2" descr="G:\Publishing Production\RG broshure\RG.emf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6832224" y="189317"/>
            <a:ext cx="1950971" cy="71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239" rtl="0" eaLnBrk="1" latinLnBrk="0" hangingPunct="1">
        <a:spcBef>
          <a:spcPct val="0"/>
        </a:spcBef>
        <a:buNone/>
        <a:defRPr sz="21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239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37937" indent="-237937" algn="l" defTabSz="9142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68917" indent="-230980" algn="l" defTabSz="9142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tabLst/>
        <a:defRPr sz="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06853" indent="-237937" algn="l" defTabSz="9142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44791" indent="-237937" algn="l" defTabSz="9142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1" y="5143512"/>
            <a:ext cx="5159796" cy="1358909"/>
          </a:xfrm>
        </p:spPr>
        <p:txBody>
          <a:bodyPr>
            <a:noAutofit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Податок </a:t>
            </a:r>
            <a:r>
              <a:rPr lang="uk-UA" sz="3600" dirty="0"/>
              <a:t>на прибуток підприємств 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uk-UA" sz="3600" b="0" dirty="0" smtClean="0"/>
              <a:t> </a:t>
            </a:r>
            <a:br>
              <a:rPr lang="uk-UA" sz="3600" b="0" dirty="0" smtClean="0"/>
            </a:br>
            <a:endParaRPr lang="ru-RU" sz="3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dirty="0" smtClean="0"/>
              <a:t>Операції з виплати (нарахування) заробітної плати фізичним особам – нерезидентам можуть визнаватись контрольованими відповідно до ст. 39 ПКУ.</a:t>
            </a:r>
          </a:p>
          <a:p>
            <a:endParaRPr lang="uk-UA" dirty="0" smtClean="0"/>
          </a:p>
          <a:p>
            <a:r>
              <a:rPr lang="uk-UA" sz="2400" dirty="0" smtClean="0"/>
              <a:t>(Лист МФУ від 01.02.19 № 11420-08-63/2874)</a:t>
            </a:r>
            <a:endParaRPr lang="ru-RU" sz="2400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err="1" smtClean="0"/>
              <a:t>Положення</a:t>
            </a:r>
            <a:r>
              <a:rPr lang="ru-RU" sz="2400" dirty="0" smtClean="0"/>
              <a:t> </a:t>
            </a:r>
            <a:r>
              <a:rPr lang="ru-RU" sz="2400" dirty="0" smtClean="0"/>
              <a:t>Кодексу не </a:t>
            </a:r>
            <a:r>
              <a:rPr lang="ru-RU" sz="2400" dirty="0" err="1" smtClean="0"/>
              <a:t>обмежують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громадськими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об'єднаннями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неприбутковими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організаціями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податком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прибуток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підприємницької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мети, </a:t>
            </a:r>
            <a:r>
              <a:rPr lang="ru-RU" sz="2400" dirty="0" err="1" smtClean="0"/>
              <a:t>заради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створені</a:t>
            </a:r>
            <a:r>
              <a:rPr lang="ru-RU" sz="2400" dirty="0" smtClean="0"/>
              <a:t>, а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виключно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фінансування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видатків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неприбуткової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 мети (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,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) та </a:t>
            </a:r>
            <a:r>
              <a:rPr lang="ru-RU" sz="2400" dirty="0" err="1" smtClean="0"/>
              <a:t>напрямів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визначених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установчими</a:t>
            </a:r>
            <a:r>
              <a:rPr lang="ru-RU" sz="2400" dirty="0" smtClean="0"/>
              <a:t> документами</a:t>
            </a:r>
            <a:r>
              <a:rPr lang="ru-RU" sz="2400" dirty="0" smtClean="0"/>
              <a:t>.</a:t>
            </a:r>
          </a:p>
          <a:p>
            <a:endParaRPr lang="uk-UA" sz="2000" dirty="0" smtClean="0"/>
          </a:p>
          <a:p>
            <a:r>
              <a:rPr lang="uk-UA" sz="2000" dirty="0" smtClean="0"/>
              <a:t>(Лист МФУ від 06.02.2019 р. </a:t>
            </a:r>
            <a:r>
              <a:rPr lang="en-US" sz="2000" dirty="0" smtClean="0"/>
              <a:t>N </a:t>
            </a:r>
            <a:r>
              <a:rPr lang="en-US" sz="2000" dirty="0" smtClean="0"/>
              <a:t>11210-09-5/3214</a:t>
            </a:r>
            <a:r>
              <a:rPr lang="uk-UA" sz="2000" dirty="0" smtClean="0"/>
              <a:t>)</a:t>
            </a:r>
            <a:endParaRPr lang="ru-RU" sz="2000" dirty="0" smtClean="0"/>
          </a:p>
          <a:p>
            <a:endParaRPr lang="ru-RU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1800" dirty="0" err="1" smtClean="0"/>
              <a:t>Фінансовий</a:t>
            </a:r>
            <a:r>
              <a:rPr lang="ru-RU" sz="1800" dirty="0" smtClean="0"/>
              <a:t> </a:t>
            </a:r>
            <a:r>
              <a:rPr lang="ru-RU" sz="1800" dirty="0" smtClean="0"/>
              <a:t>результат до </a:t>
            </a:r>
            <a:r>
              <a:rPr lang="ru-RU" sz="1800" dirty="0" err="1" smtClean="0"/>
              <a:t>оподаткування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зменшується</a:t>
            </a:r>
            <a:r>
              <a:rPr lang="ru-RU" sz="1800" dirty="0" smtClean="0"/>
              <a:t> на суму </a:t>
            </a:r>
            <a:r>
              <a:rPr lang="ru-RU" sz="1800" dirty="0" err="1" smtClean="0"/>
              <a:t>нарахованих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доходів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участі</a:t>
            </a:r>
            <a:r>
              <a:rPr lang="ru-RU" sz="1800" dirty="0" smtClean="0"/>
              <a:t> в </a:t>
            </a:r>
            <a:r>
              <a:rPr lang="ru-RU" sz="1800" dirty="0" err="1" smtClean="0"/>
              <a:t>капіталі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платників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податку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прибуток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</a:t>
            </a:r>
            <a:r>
              <a:rPr lang="ru-RU" sz="1800" dirty="0" smtClean="0"/>
              <a:t>, </a:t>
            </a:r>
            <a:r>
              <a:rPr lang="ru-RU" sz="1800" dirty="0" err="1" smtClean="0"/>
              <a:t>платників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єдиного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податку</a:t>
            </a:r>
            <a:r>
              <a:rPr lang="ru-RU" sz="1800" dirty="0" smtClean="0"/>
              <a:t> та на суму </a:t>
            </a:r>
            <a:r>
              <a:rPr lang="ru-RU" sz="1800" dirty="0" err="1" smtClean="0"/>
              <a:t>нарахованих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доходів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вигляді</a:t>
            </a:r>
            <a:r>
              <a:rPr lang="ru-RU" sz="1800" dirty="0" smtClean="0"/>
              <a:t> </a:t>
            </a:r>
            <a:r>
              <a:rPr lang="ru-RU" sz="1800" dirty="0" err="1" smtClean="0"/>
              <a:t>дивідендів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підлягають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виплаті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платників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податку</a:t>
            </a:r>
            <a:r>
              <a:rPr lang="ru-RU" sz="1800" dirty="0" smtClean="0"/>
              <a:t> (</a:t>
            </a:r>
            <a:r>
              <a:rPr lang="ru-RU" sz="1800" dirty="0" err="1" smtClean="0"/>
              <a:t>крім</a:t>
            </a:r>
            <a:r>
              <a:rPr lang="ru-RU" sz="1800" dirty="0" smtClean="0"/>
              <a:t> </a:t>
            </a:r>
            <a:r>
              <a:rPr lang="ru-RU" sz="1800" dirty="0" err="1" smtClean="0"/>
              <a:t>інститутів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інвестування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платників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прибуток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звільняється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оподаткування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положень</a:t>
            </a:r>
            <a:r>
              <a:rPr lang="ru-RU" sz="1800" dirty="0" smtClean="0"/>
              <a:t> Кодексу, у </a:t>
            </a:r>
            <a:r>
              <a:rPr lang="ru-RU" sz="1800" dirty="0" err="1" smtClean="0"/>
              <a:t>розмірі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прибутку</a:t>
            </a:r>
            <a:r>
              <a:rPr lang="ru-RU" sz="1800" dirty="0" smtClean="0"/>
              <a:t>, </a:t>
            </a:r>
            <a:r>
              <a:rPr lang="ru-RU" sz="1800" dirty="0" err="1" smtClean="0"/>
              <a:t>звільненого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оподаткування</a:t>
            </a:r>
            <a:r>
              <a:rPr lang="ru-RU" sz="1800" dirty="0" smtClean="0"/>
              <a:t>) (пп.140.4.1 ст. </a:t>
            </a:r>
            <a:r>
              <a:rPr lang="ru-RU" sz="1800" dirty="0" smtClean="0"/>
              <a:t>140 </a:t>
            </a:r>
            <a:r>
              <a:rPr lang="ru-RU" sz="1800" dirty="0" smtClean="0"/>
              <a:t>Кодексу)</a:t>
            </a:r>
          </a:p>
          <a:p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 err="1" smtClean="0"/>
              <a:t>Платник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податку</a:t>
            </a:r>
            <a:r>
              <a:rPr lang="ru-RU" sz="1800" dirty="0" smtClean="0"/>
              <a:t> - </a:t>
            </a:r>
            <a:r>
              <a:rPr lang="ru-RU" sz="1800" dirty="0" err="1" smtClean="0"/>
              <a:t>інвестор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здійснює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</a:t>
            </a:r>
            <a:r>
              <a:rPr lang="ru-RU" sz="1800" dirty="0" smtClean="0"/>
              <a:t> </a:t>
            </a:r>
            <a:r>
              <a:rPr lang="ru-RU" sz="1800" dirty="0" err="1" smtClean="0"/>
              <a:t>фінансових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інвестицій</a:t>
            </a:r>
            <a:r>
              <a:rPr lang="ru-RU" sz="1800" dirty="0" smtClean="0"/>
              <a:t> в </a:t>
            </a:r>
            <a:r>
              <a:rPr lang="ru-RU" sz="1800" dirty="0" err="1" smtClean="0"/>
              <a:t>інститут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інвестування</a:t>
            </a:r>
            <a:r>
              <a:rPr lang="ru-RU" sz="1800" dirty="0" smtClean="0"/>
              <a:t> за методом </a:t>
            </a:r>
            <a:r>
              <a:rPr lang="ru-RU" sz="1800" dirty="0" err="1" smtClean="0"/>
              <a:t>участі</a:t>
            </a:r>
            <a:r>
              <a:rPr lang="ru-RU" sz="1800" dirty="0" smtClean="0"/>
              <a:t> в </a:t>
            </a:r>
            <a:r>
              <a:rPr lang="ru-RU" sz="1800" dirty="0" err="1" smtClean="0"/>
              <a:t>капіталі</a:t>
            </a:r>
            <a:r>
              <a:rPr lang="ru-RU" sz="1800" dirty="0" smtClean="0"/>
              <a:t>, не </a:t>
            </a:r>
            <a:r>
              <a:rPr lang="ru-RU" sz="1800" dirty="0" err="1" smtClean="0"/>
              <a:t>здійснює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коригування</a:t>
            </a:r>
            <a:r>
              <a:rPr lang="ru-RU" sz="1800" dirty="0" smtClean="0"/>
              <a:t> (</a:t>
            </a:r>
            <a:r>
              <a:rPr lang="ru-RU" sz="1800" dirty="0" err="1" smtClean="0"/>
              <a:t>зменшення</a:t>
            </a:r>
            <a:r>
              <a:rPr lang="ru-RU" sz="1800" dirty="0" smtClean="0"/>
              <a:t>) </a:t>
            </a:r>
            <a:r>
              <a:rPr lang="ru-RU" sz="1800" dirty="0" err="1" smtClean="0"/>
              <a:t>фінансового</a:t>
            </a:r>
            <a:r>
              <a:rPr lang="ru-RU" sz="1800" dirty="0" smtClean="0"/>
              <a:t> результату до </a:t>
            </a:r>
            <a:r>
              <a:rPr lang="ru-RU" sz="1800" dirty="0" err="1" smtClean="0"/>
              <a:t>оподаткування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податком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прибуток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підпункту</a:t>
            </a:r>
            <a:r>
              <a:rPr lang="ru-RU" sz="1800" dirty="0" smtClean="0"/>
              <a:t> 140.4.1 пункту 140.4 </a:t>
            </a:r>
            <a:r>
              <a:rPr lang="ru-RU" sz="1800" dirty="0" err="1" smtClean="0"/>
              <a:t>статті</a:t>
            </a:r>
            <a:r>
              <a:rPr lang="ru-RU" sz="1800" dirty="0" smtClean="0"/>
              <a:t> 140 Кодексу на суму </a:t>
            </a:r>
            <a:r>
              <a:rPr lang="ru-RU" sz="1800" dirty="0" err="1" smtClean="0"/>
              <a:t>нарахованих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доходів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участі</a:t>
            </a:r>
            <a:r>
              <a:rPr lang="ru-RU" sz="1800" dirty="0" smtClean="0"/>
              <a:t> в </a:t>
            </a:r>
            <a:r>
              <a:rPr lang="ru-RU" sz="1800" dirty="0" err="1" smtClean="0"/>
              <a:t>капіталі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відображаються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</a:t>
            </a:r>
            <a:r>
              <a:rPr lang="ru-RU" sz="1800" dirty="0" smtClean="0"/>
              <a:t> </a:t>
            </a:r>
            <a:r>
              <a:rPr lang="ru-RU" sz="1800" dirty="0" err="1" smtClean="0"/>
              <a:t>бухгалтерському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обліку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збільшенням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балансової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вартості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фінансових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інвестицій</a:t>
            </a:r>
            <a:r>
              <a:rPr lang="ru-RU" sz="1800" dirty="0" smtClean="0"/>
              <a:t>.</a:t>
            </a:r>
          </a:p>
          <a:p>
            <a:endParaRPr lang="uk-UA" dirty="0" smtClean="0"/>
          </a:p>
          <a:p>
            <a:r>
              <a:rPr lang="uk-UA" sz="2400" dirty="0" smtClean="0"/>
              <a:t>(Лист МФУ від 06.03.2019 р. </a:t>
            </a:r>
            <a:r>
              <a:rPr lang="en-US" sz="2400" dirty="0" smtClean="0"/>
              <a:t>N </a:t>
            </a:r>
            <a:r>
              <a:rPr lang="en-US" sz="2400" dirty="0" smtClean="0"/>
              <a:t>11210-09-5/6621</a:t>
            </a:r>
            <a:r>
              <a:rPr lang="uk-UA" sz="2400" dirty="0" smtClean="0"/>
              <a:t>)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Перекласифікація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кредиторської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заборгованості</a:t>
            </a:r>
            <a:r>
              <a:rPr lang="ru-RU" sz="2800" dirty="0" smtClean="0"/>
              <a:t> за </a:t>
            </a:r>
            <a:r>
              <a:rPr lang="ru-RU" sz="2800" dirty="0" err="1" smtClean="0"/>
              <a:t>позиками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отриманими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кредиторів-нерезидентів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асоційованими</a:t>
            </a:r>
            <a:r>
              <a:rPr lang="ru-RU" sz="2800" dirty="0" smtClean="0"/>
              <a:t> особами, без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згоди</a:t>
            </a:r>
            <a:r>
              <a:rPr lang="ru-RU" sz="2800" dirty="0" smtClean="0"/>
              <a:t> в </a:t>
            </a:r>
            <a:r>
              <a:rPr lang="ru-RU" sz="2800" dirty="0" err="1" smtClean="0"/>
              <a:t>інструменти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капіталу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передбачена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національними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положеннями</a:t>
            </a:r>
            <a:r>
              <a:rPr lang="ru-RU" sz="2800" dirty="0" smtClean="0"/>
              <a:t> (стандартами) </a:t>
            </a:r>
            <a:r>
              <a:rPr lang="ru-RU" sz="2800" dirty="0" err="1" smtClean="0"/>
              <a:t>бухгалтерського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обліку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.</a:t>
            </a:r>
          </a:p>
          <a:p>
            <a:endParaRPr lang="uk-UA" sz="2800" dirty="0" smtClean="0"/>
          </a:p>
          <a:p>
            <a:r>
              <a:rPr lang="uk-UA" sz="2400" dirty="0" smtClean="0"/>
              <a:t>(Лист МФУ від 01.03.2019 р. </a:t>
            </a:r>
            <a:r>
              <a:rPr lang="en-US" sz="2400" dirty="0" smtClean="0"/>
              <a:t>N </a:t>
            </a:r>
            <a:r>
              <a:rPr lang="en-US" sz="2400" dirty="0" smtClean="0"/>
              <a:t>35210-06-5/6144</a:t>
            </a:r>
            <a:r>
              <a:rPr lang="uk-UA" sz="2400" dirty="0" smtClean="0"/>
              <a:t>)</a:t>
            </a:r>
            <a:endParaRPr lang="ru-RU" sz="24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/>
              <a:t>Звіт</a:t>
            </a:r>
            <a:r>
              <a:rPr lang="ru-RU" sz="2400" dirty="0" smtClean="0"/>
              <a:t> </a:t>
            </a:r>
            <a:r>
              <a:rPr lang="ru-RU" sz="2400" dirty="0" smtClean="0"/>
              <a:t>про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консолідований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</a:t>
            </a:r>
            <a:r>
              <a:rPr lang="ru-RU" sz="2400" dirty="0" smtClean="0"/>
              <a:t> </a:t>
            </a:r>
            <a:r>
              <a:rPr lang="ru-RU" sz="2400" dirty="0" err="1" smtClean="0"/>
              <a:t>про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звіт</a:t>
            </a:r>
            <a:r>
              <a:rPr lang="ru-RU" sz="2400" dirty="0" smtClean="0"/>
              <a:t> </a:t>
            </a:r>
            <a:r>
              <a:rPr lang="ru-RU" sz="2400" dirty="0" err="1" smtClean="0"/>
              <a:t>про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платежі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користь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консолідований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платежі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користь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, не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, </a:t>
            </a:r>
            <a:r>
              <a:rPr lang="ru-RU" sz="2400" dirty="0" err="1" smtClean="0"/>
              <a:t>обов'язку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подання</a:t>
            </a:r>
            <a:r>
              <a:rPr lang="ru-RU" sz="2400" dirty="0" smtClean="0"/>
              <a:t> таких </a:t>
            </a:r>
            <a:r>
              <a:rPr lang="ru-RU" sz="2400" dirty="0" err="1" smtClean="0"/>
              <a:t>звітів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контролюючих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разом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Декларацією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прибуток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smtClean="0"/>
              <a:t> законодавством</a:t>
            </a:r>
            <a:r>
              <a:rPr lang="ru-RU" sz="2400" dirty="0" smtClean="0"/>
              <a:t> </a:t>
            </a:r>
            <a:r>
              <a:rPr lang="ru-RU" sz="2400" dirty="0" smtClean="0"/>
              <a:t>не </a:t>
            </a:r>
            <a:r>
              <a:rPr lang="ru-RU" sz="2400" dirty="0" err="1" smtClean="0"/>
              <a:t>визначено</a:t>
            </a:r>
            <a:r>
              <a:rPr lang="ru-RU" sz="2400" dirty="0" smtClean="0"/>
              <a:t>.</a:t>
            </a:r>
          </a:p>
          <a:p>
            <a:endParaRPr lang="uk-UA" sz="2400" dirty="0" smtClean="0"/>
          </a:p>
          <a:p>
            <a:r>
              <a:rPr lang="uk-UA" sz="2400" dirty="0" smtClean="0"/>
              <a:t>(Лист </a:t>
            </a:r>
            <a:r>
              <a:rPr lang="uk-UA" sz="2400" dirty="0" smtClean="0"/>
              <a:t>ДФС </a:t>
            </a:r>
            <a:r>
              <a:rPr lang="uk-UA" sz="2400" dirty="0" smtClean="0"/>
              <a:t>від 19.02.2019 р. </a:t>
            </a:r>
            <a:r>
              <a:rPr lang="en-US" sz="2400" dirty="0" smtClean="0"/>
              <a:t>N </a:t>
            </a:r>
            <a:r>
              <a:rPr lang="en-US" sz="2400" dirty="0" smtClean="0"/>
              <a:t>5491/7/99-99-15-02-01-17</a:t>
            </a:r>
            <a:r>
              <a:rPr lang="uk-UA" sz="2400" dirty="0" smtClean="0"/>
              <a:t>)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uk-UA" sz="5400" i="1" dirty="0" smtClean="0">
              <a:solidFill>
                <a:schemeClr val="bg1"/>
              </a:solidFill>
            </a:endParaRPr>
          </a:p>
          <a:p>
            <a:pPr algn="ctr"/>
            <a:r>
              <a:rPr lang="uk-UA" sz="5400" i="1" dirty="0" smtClean="0"/>
              <a:t>ДЯКУЮ ЗА УВАГУ!</a:t>
            </a:r>
            <a:endParaRPr lang="ru-RU" sz="54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6CA-BF10-4E68-92CB-2215AFFE0E2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 smtClean="0"/>
              <a:t>Податок на прибуток підприємств</a:t>
            </a:r>
            <a:endParaRPr lang="ru-RU" dirty="0"/>
          </a:p>
        </p:txBody>
      </p:sp>
      <p:sp>
        <p:nvSpPr>
          <p:cNvPr id="4" name="Лента лицом вверх 3"/>
          <p:cNvSpPr/>
          <p:nvPr/>
        </p:nvSpPr>
        <p:spPr>
          <a:xfrm>
            <a:off x="1571604" y="2357431"/>
            <a:ext cx="5357850" cy="3286148"/>
          </a:xfrm>
          <a:prstGeom prst="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uk-UA" sz="2800" b="1" dirty="0" smtClean="0"/>
              <a:t>10 травня 2019 року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1428737"/>
            <a:ext cx="6643734" cy="646315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uk-UA" b="1" i="1" dirty="0" smtClean="0"/>
              <a:t>Граничний термін подання декларації з податку на прибуток підприємств за 1 квартал 2018 року</a:t>
            </a:r>
            <a:endParaRPr lang="ru-RU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Податок на прибуток підприємств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358" y="5286388"/>
            <a:ext cx="8435712" cy="839775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sz="2600" dirty="0" smtClean="0"/>
          </a:p>
          <a:p>
            <a:endParaRPr lang="uk-UA" sz="2600" dirty="0" smtClean="0"/>
          </a:p>
          <a:p>
            <a:endParaRPr lang="uk-UA" sz="2600" dirty="0" smtClean="0"/>
          </a:p>
          <a:p>
            <a:endParaRPr lang="uk-UA" sz="2600" dirty="0" smtClean="0"/>
          </a:p>
          <a:p>
            <a:endParaRPr lang="uk-UA" sz="2600" dirty="0" smtClean="0"/>
          </a:p>
          <a:p>
            <a:endParaRPr lang="uk-UA" sz="2600" dirty="0" smtClean="0"/>
          </a:p>
          <a:p>
            <a:endParaRPr lang="uk-UA" sz="2600" dirty="0" smtClean="0"/>
          </a:p>
          <a:p>
            <a:endParaRPr lang="uk-UA" sz="26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86050" y="1428737"/>
            <a:ext cx="3357586" cy="646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декларація за календарний квартал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00167" y="3643315"/>
            <a:ext cx="171451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uk-UA" dirty="0" smtClean="0"/>
              <a:t>ПСБО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3504" y="3643315"/>
            <a:ext cx="185738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uk-UA" dirty="0" smtClean="0"/>
              <a:t>МСФЗ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57357" y="2786058"/>
            <a:ext cx="50720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lvl="1" algn="ctr"/>
            <a:r>
              <a:rPr lang="uk-UA" dirty="0" smtClean="0"/>
              <a:t>Фінансова звітність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286248" y="2428869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357422" y="3286124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929322" y="3286124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вырезанными соседними углами 13"/>
          <p:cNvSpPr/>
          <p:nvPr/>
        </p:nvSpPr>
        <p:spPr>
          <a:xfrm>
            <a:off x="4643438" y="4857760"/>
            <a:ext cx="2857520" cy="1571636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uk-UA" dirty="0" smtClean="0"/>
              <a:t>Баланс; звіт про </a:t>
            </a:r>
            <a:r>
              <a:rPr lang="uk-UA" dirty="0" err="1" smtClean="0"/>
              <a:t>фінрезультати</a:t>
            </a:r>
            <a:r>
              <a:rPr lang="uk-UA" dirty="0" smtClean="0"/>
              <a:t>; зміни у власному капіталі; звіт про рух грошових коштів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214547" y="4500570"/>
            <a:ext cx="2762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857884" y="4500570"/>
            <a:ext cx="2762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с двумя вырезанными соседними углами 16"/>
          <p:cNvSpPr/>
          <p:nvPr/>
        </p:nvSpPr>
        <p:spPr>
          <a:xfrm>
            <a:off x="1000100" y="4929198"/>
            <a:ext cx="2857520" cy="78581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uk-UA" dirty="0" smtClean="0"/>
              <a:t>Баланс; звіт про </a:t>
            </a:r>
            <a:r>
              <a:rPr lang="uk-UA" dirty="0" err="1" smtClean="0"/>
              <a:t>фінрезультати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ЗАКОН УКРАЇНИ</a:t>
            </a:r>
            <a:r>
              <a:rPr lang="en-US" sz="3200" dirty="0" smtClean="0"/>
              <a:t> </a:t>
            </a:r>
            <a:r>
              <a:rPr lang="uk-UA" sz="3200" dirty="0" smtClean="0"/>
              <a:t>№ </a:t>
            </a:r>
            <a:r>
              <a:rPr lang="en-US" sz="3200" dirty="0" smtClean="0"/>
              <a:t>2628</a:t>
            </a:r>
            <a:endParaRPr lang="uk-UA" sz="3200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Про </a:t>
            </a:r>
            <a:r>
              <a:rPr lang="ru-RU" sz="3200" dirty="0" err="1" smtClean="0"/>
              <a:t>внесення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змін</a:t>
            </a:r>
            <a:r>
              <a:rPr lang="ru-RU" sz="3200" dirty="0" smtClean="0"/>
              <a:t> до </a:t>
            </a:r>
            <a:r>
              <a:rPr lang="ru-RU" sz="3200" dirty="0" err="1" smtClean="0"/>
              <a:t>Податкового</a:t>
            </a:r>
            <a:r>
              <a:rPr lang="ru-RU" sz="3200" dirty="0" smtClean="0"/>
              <a:t> кодексу України та </a:t>
            </a:r>
            <a:r>
              <a:rPr lang="ru-RU" sz="3200" dirty="0" err="1" smtClean="0"/>
              <a:t>деяких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інших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законодавчих</a:t>
            </a:r>
            <a:r>
              <a:rPr lang="ru-RU" sz="3200" dirty="0" smtClean="0"/>
              <a:t> </a:t>
            </a:r>
            <a:r>
              <a:rPr lang="ru-RU" sz="3200" dirty="0" err="1" smtClean="0"/>
              <a:t>актів</a:t>
            </a:r>
            <a:r>
              <a:rPr lang="ru-RU" sz="3200" dirty="0" smtClean="0"/>
              <a:t> України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покращення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адміністрування</a:t>
            </a:r>
            <a:r>
              <a:rPr lang="ru-RU" sz="3200" dirty="0" smtClean="0"/>
              <a:t> та перегляду ставок </a:t>
            </a:r>
            <a:r>
              <a:rPr lang="ru-RU" sz="3200" dirty="0" err="1" smtClean="0"/>
              <a:t>окремих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податків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зборів</a:t>
            </a:r>
            <a:endParaRPr lang="ru-RU" sz="32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14.1.1 2. актив </a:t>
            </a:r>
            <a:r>
              <a:rPr lang="ru-RU" sz="3200" b="1" i="1" dirty="0" err="1" smtClean="0"/>
              <a:t>з</a:t>
            </a:r>
            <a:r>
              <a:rPr lang="ru-RU" sz="3200" b="1" i="1" dirty="0" smtClean="0"/>
              <a:t> права </a:t>
            </a:r>
            <a:r>
              <a:rPr lang="ru-RU" sz="3200" b="1" i="1" dirty="0" err="1" smtClean="0"/>
              <a:t>користування</a:t>
            </a:r>
            <a:r>
              <a:rPr lang="ru-RU" sz="3200" b="1" i="1" dirty="0" smtClean="0"/>
              <a:t> - </a:t>
            </a:r>
            <a:r>
              <a:rPr lang="ru-RU" sz="3200" b="1" i="1" dirty="0" err="1" smtClean="0"/>
              <a:t>визнаний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орендарем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згідно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вимогами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міжнародних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стандартів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фінансової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звітності</a:t>
            </a:r>
            <a:r>
              <a:rPr lang="ru-RU" sz="3200" b="1" i="1" dirty="0" smtClean="0"/>
              <a:t> актив, </a:t>
            </a:r>
            <a:r>
              <a:rPr lang="ru-RU" sz="3200" b="1" i="1" dirty="0" err="1" smtClean="0"/>
              <a:t>який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представляє</a:t>
            </a:r>
            <a:r>
              <a:rPr lang="ru-RU" sz="3200" b="1" i="1" dirty="0" smtClean="0"/>
              <a:t> право </a:t>
            </a:r>
            <a:r>
              <a:rPr lang="ru-RU" sz="3200" b="1" i="1" dirty="0" err="1" smtClean="0"/>
              <a:t>орендаря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використовувати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базовий</a:t>
            </a:r>
            <a:r>
              <a:rPr lang="ru-RU" sz="3200" b="1" i="1" dirty="0" smtClean="0"/>
              <a:t> актив </a:t>
            </a:r>
            <a:r>
              <a:rPr lang="ru-RU" sz="3200" b="1" i="1" dirty="0" err="1" smtClean="0"/>
              <a:t>протягом</a:t>
            </a:r>
            <a:r>
              <a:rPr lang="ru-RU" sz="3200" b="1" i="1" dirty="0" smtClean="0"/>
              <a:t> строку </a:t>
            </a:r>
            <a:r>
              <a:rPr lang="ru-RU" sz="3200" b="1" i="1" dirty="0" err="1" smtClean="0"/>
              <a:t>оренди</a:t>
            </a:r>
            <a:endParaRPr lang="ru-RU" sz="3200" b="1" i="1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Вимоги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пунктів</a:t>
            </a:r>
            <a:r>
              <a:rPr lang="ru-RU" sz="2400" b="1" dirty="0" smtClean="0"/>
              <a:t> 138.1 - 138.3 </a:t>
            </a:r>
            <a:r>
              <a:rPr lang="ru-RU" sz="2400" b="1" dirty="0" err="1" smtClean="0"/>
              <a:t>цієї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статті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застосовуються</a:t>
            </a:r>
            <a:r>
              <a:rPr lang="ru-RU" sz="2400" b="1" dirty="0" smtClean="0"/>
              <a:t> </a:t>
            </a:r>
            <a:r>
              <a:rPr lang="ru-RU" sz="2400" dirty="0" smtClean="0"/>
              <a:t>до </a:t>
            </a:r>
            <a:r>
              <a:rPr lang="ru-RU" sz="2400" dirty="0" err="1" smtClean="0"/>
              <a:t>операцій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активами </a:t>
            </a:r>
            <a:r>
              <a:rPr lang="ru-RU" sz="2400" dirty="0" err="1" smtClean="0"/>
              <a:t>з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користування</a:t>
            </a:r>
            <a:r>
              <a:rPr lang="ru-RU" sz="2400" dirty="0" smtClean="0"/>
              <a:t> за договорами </a:t>
            </a:r>
            <a:r>
              <a:rPr lang="ru-RU" sz="2400" dirty="0" err="1" smtClean="0"/>
              <a:t>оренди</a:t>
            </a:r>
            <a:r>
              <a:rPr lang="ru-RU" sz="2400" dirty="0" smtClean="0"/>
              <a:t> (п. 138.4 ПК).</a:t>
            </a:r>
          </a:p>
          <a:p>
            <a:endParaRPr lang="uk-UA" sz="2400" dirty="0" smtClean="0"/>
          </a:p>
          <a:p>
            <a:r>
              <a:rPr lang="ru-RU" sz="2400" b="1" dirty="0" smtClean="0"/>
              <a:t>30 % </a:t>
            </a:r>
            <a:r>
              <a:rPr lang="ru-RU" sz="2400" b="1" dirty="0" err="1" smtClean="0"/>
              <a:t>різниця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відповідно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пп</a:t>
            </a:r>
            <a:r>
              <a:rPr lang="ru-RU" sz="2400" b="1" dirty="0" smtClean="0"/>
              <a:t>. 140.5.4 ПК не </a:t>
            </a:r>
            <a:r>
              <a:rPr lang="ru-RU" sz="2400" b="1" dirty="0" err="1" smtClean="0"/>
              <a:t>формується</a:t>
            </a:r>
            <a:r>
              <a:rPr lang="ru-RU" sz="2400" b="1" dirty="0" smtClean="0"/>
              <a:t>:</a:t>
            </a:r>
          </a:p>
          <a:p>
            <a:r>
              <a:rPr lang="ru-RU" sz="2400" dirty="0" smtClean="0"/>
              <a:t>по активам </a:t>
            </a:r>
            <a:r>
              <a:rPr lang="ru-RU" sz="2400" dirty="0" err="1" smtClean="0"/>
              <a:t>з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користування</a:t>
            </a:r>
            <a:r>
              <a:rPr lang="ru-RU" sz="2400" dirty="0" smtClean="0"/>
              <a:t> за договорами </a:t>
            </a:r>
            <a:r>
              <a:rPr lang="ru-RU" sz="2400" dirty="0" err="1" smtClean="0"/>
              <a:t>оренди</a:t>
            </a:r>
            <a:r>
              <a:rPr lang="ru-RU" sz="2400" dirty="0" smtClean="0"/>
              <a:t>;</a:t>
            </a:r>
          </a:p>
          <a:p>
            <a:r>
              <a:rPr lang="uk-UA" sz="2400" dirty="0" smtClean="0"/>
              <a:t>у разі придбання товарів (робіт, послуг) у </a:t>
            </a:r>
            <a:r>
              <a:rPr lang="ru-RU" sz="2400" dirty="0" err="1" smtClean="0"/>
              <a:t>Накопичувального</a:t>
            </a:r>
            <a:r>
              <a:rPr lang="ru-RU" sz="2400" dirty="0" smtClean="0"/>
              <a:t> фонду, </a:t>
            </a:r>
            <a:r>
              <a:rPr lang="ru-RU" sz="2400" dirty="0" err="1" smtClean="0"/>
              <a:t>недержавних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пенсійних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фондів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/>
              <a:t>Прискорена пільгова амортизація для ОЗ 4-ї групи – машини та обладнання (два роки замість 5-ти) може застосовуватись і до ОЗ введених в експлуатацію у 2019 році (п. 43 </a:t>
            </a:r>
            <a:r>
              <a:rPr lang="uk-UA" sz="3200" b="1" i="1" dirty="0" err="1" smtClean="0"/>
              <a:t>підрозд</a:t>
            </a:r>
            <a:r>
              <a:rPr lang="uk-UA" sz="3200" b="1" i="1" dirty="0" smtClean="0"/>
              <a:t>. 4 розділу ХХ ПКУ)</a:t>
            </a:r>
            <a:endParaRPr lang="ru-RU" sz="3200" b="1" i="1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 smtClean="0"/>
          </a:p>
          <a:p>
            <a:pPr indent="354013" algn="just"/>
            <a:r>
              <a:rPr lang="ru-RU" sz="2400" dirty="0" err="1" smtClean="0"/>
              <a:t>Коригування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результату до </a:t>
            </a:r>
            <a:r>
              <a:rPr lang="ru-RU" sz="2400" dirty="0" err="1" smtClean="0"/>
              <a:t>оподаткування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операціями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нерезидентами, </a:t>
            </a:r>
            <a:r>
              <a:rPr lang="ru-RU" sz="2400" dirty="0" err="1" smtClean="0"/>
              <a:t>визначеними</a:t>
            </a:r>
            <a:r>
              <a:rPr lang="ru-RU" sz="2400" dirty="0" smtClean="0"/>
              <a:t> </a:t>
            </a:r>
            <a:r>
              <a:rPr lang="ru-RU" sz="2400" b="1" dirty="0" smtClean="0"/>
              <a:t>в </a:t>
            </a:r>
            <a:r>
              <a:rPr lang="ru-RU" sz="2400" b="1" dirty="0" err="1" smtClean="0"/>
              <a:t>абзаці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третьому</a:t>
            </a:r>
            <a:r>
              <a:rPr lang="ru-RU" sz="2400" b="1" dirty="0" smtClean="0"/>
              <a:t> та четвертому </a:t>
            </a:r>
            <a:r>
              <a:rPr lang="ru-RU" sz="2400" b="1" dirty="0" err="1" smtClean="0"/>
              <a:t>підпункту</a:t>
            </a:r>
            <a:r>
              <a:rPr lang="ru-RU" sz="2400" b="1" dirty="0" smtClean="0"/>
              <a:t> 140.5.4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підпункту</a:t>
            </a:r>
            <a:r>
              <a:rPr lang="ru-RU" sz="2400" b="1" dirty="0" smtClean="0"/>
              <a:t> 140.5.6 пункту 140.5 </a:t>
            </a:r>
            <a:r>
              <a:rPr lang="ru-RU" sz="2400" b="1" dirty="0" err="1" smtClean="0"/>
              <a:t>статті</a:t>
            </a:r>
            <a:r>
              <a:rPr lang="ru-RU" sz="2400" b="1" dirty="0" smtClean="0"/>
              <a:t> 140 Кодексу, </a:t>
            </a:r>
            <a:r>
              <a:rPr lang="ru-RU" sz="2400" b="1" dirty="0" err="1" smtClean="0"/>
              <a:t>здійснюються</a:t>
            </a:r>
            <a:r>
              <a:rPr lang="ru-RU" sz="2400" b="1" dirty="0" smtClean="0"/>
              <a:t> за результатами </a:t>
            </a:r>
            <a:r>
              <a:rPr lang="ru-RU" sz="2400" b="1" dirty="0" err="1" smtClean="0"/>
              <a:t>податкового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звітного</a:t>
            </a:r>
            <a:r>
              <a:rPr lang="ru-RU" sz="2400" b="1" dirty="0" smtClean="0"/>
              <a:t>) року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відображаються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податковій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декларації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прибуток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 за </a:t>
            </a:r>
            <a:r>
              <a:rPr lang="ru-RU" sz="2400" dirty="0" err="1" smtClean="0"/>
              <a:t>податковий</a:t>
            </a:r>
            <a:r>
              <a:rPr lang="ru-RU" sz="2400" dirty="0" smtClean="0"/>
              <a:t> (</a:t>
            </a:r>
            <a:r>
              <a:rPr lang="ru-RU" sz="2400" dirty="0" err="1" smtClean="0"/>
              <a:t>звітний</a:t>
            </a:r>
            <a:r>
              <a:rPr lang="ru-RU" sz="2400" dirty="0" smtClean="0"/>
              <a:t>) </a:t>
            </a:r>
            <a:r>
              <a:rPr lang="ru-RU" sz="2400" dirty="0" err="1" smtClean="0"/>
              <a:t>рік</a:t>
            </a:r>
            <a:r>
              <a:rPr lang="ru-RU" sz="2400" dirty="0" smtClean="0"/>
              <a:t>.</a:t>
            </a:r>
          </a:p>
          <a:p>
            <a:endParaRPr lang="ru-RU" b="1" dirty="0" smtClean="0"/>
          </a:p>
          <a:p>
            <a:r>
              <a:rPr lang="ru-RU" sz="1600" i="1" dirty="0" smtClean="0"/>
              <a:t>(Наказ МФУ </a:t>
            </a:r>
            <a:r>
              <a:rPr lang="ru-RU" sz="1600" i="1" dirty="0" err="1" smtClean="0"/>
              <a:t>від</a:t>
            </a:r>
            <a:r>
              <a:rPr lang="ru-RU" sz="1600" i="1" dirty="0" smtClean="0"/>
              <a:t> 14.11.2018 № </a:t>
            </a:r>
            <a:r>
              <a:rPr lang="en-US" sz="1600" i="1" dirty="0" smtClean="0"/>
              <a:t>887 </a:t>
            </a:r>
            <a:r>
              <a:rPr lang="ru-RU" sz="1600" i="1" dirty="0" smtClean="0"/>
              <a:t>«Про </a:t>
            </a:r>
            <a:r>
              <a:rPr lang="ru-RU" sz="1600" i="1" dirty="0" err="1" smtClean="0"/>
              <a:t>затвердження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Узагальнюючої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податкової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консультації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щодо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застосування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положень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підпунктів</a:t>
            </a:r>
            <a:r>
              <a:rPr lang="ru-RU" sz="1600" i="1" dirty="0" smtClean="0"/>
              <a:t> 140.5.4, 140.5.6 пункту 140.5 </a:t>
            </a:r>
            <a:r>
              <a:rPr lang="ru-RU" sz="1600" i="1" dirty="0" err="1" smtClean="0"/>
              <a:t>статті</a:t>
            </a:r>
            <a:r>
              <a:rPr lang="ru-RU" sz="1600" i="1" dirty="0" smtClean="0"/>
              <a:t> 140 ПКУ </a:t>
            </a:r>
            <a:r>
              <a:rPr lang="ru-RU" sz="1600" i="1" dirty="0" err="1" smtClean="0"/>
              <a:t>стосовно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визначення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податкового</a:t>
            </a:r>
            <a:r>
              <a:rPr lang="ru-RU" sz="1600" i="1" dirty="0" smtClean="0"/>
              <a:t> (</a:t>
            </a:r>
            <a:r>
              <a:rPr lang="ru-RU" sz="1600" i="1" dirty="0" err="1" smtClean="0"/>
              <a:t>звітного</a:t>
            </a:r>
            <a:r>
              <a:rPr lang="ru-RU" sz="1600" i="1" dirty="0" smtClean="0"/>
              <a:t>) </a:t>
            </a:r>
            <a:r>
              <a:rPr lang="ru-RU" sz="1600" i="1" dirty="0" err="1" smtClean="0"/>
              <a:t>періоду</a:t>
            </a:r>
            <a:r>
              <a:rPr lang="ru-RU" sz="1600" i="1" dirty="0" smtClean="0"/>
              <a:t> для </a:t>
            </a:r>
            <a:r>
              <a:rPr lang="ru-RU" sz="1600" i="1" dirty="0" err="1" smtClean="0"/>
              <a:t>коригування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фінансового</a:t>
            </a:r>
            <a:r>
              <a:rPr lang="ru-RU" sz="1600" i="1" dirty="0" smtClean="0"/>
              <a:t> результату до </a:t>
            </a:r>
            <a:r>
              <a:rPr lang="ru-RU" sz="1600" i="1" dirty="0" err="1" smtClean="0"/>
              <a:t>оподаткування</a:t>
            </a:r>
            <a:r>
              <a:rPr lang="ru-RU" sz="1600" i="1" dirty="0" smtClean="0"/>
              <a:t>»)</a:t>
            </a:r>
            <a:endParaRPr lang="en-US" sz="1600" i="1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/>
              <a:t>Коригування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фінансового</a:t>
            </a:r>
            <a:r>
              <a:rPr lang="ru-RU" sz="2800" dirty="0" smtClean="0"/>
              <a:t> результату до </a:t>
            </a:r>
            <a:r>
              <a:rPr lang="ru-RU" sz="2800" dirty="0" err="1" smtClean="0"/>
              <a:t>оподаткування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операціями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резидентами – </a:t>
            </a:r>
            <a:r>
              <a:rPr lang="ru-RU" sz="2800" dirty="0" err="1" smtClean="0"/>
              <a:t>неприбутковими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організаціями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визначеними</a:t>
            </a:r>
            <a:r>
              <a:rPr lang="ru-RU" sz="2800" dirty="0" smtClean="0"/>
              <a:t> </a:t>
            </a:r>
            <a:r>
              <a:rPr lang="ru-RU" sz="2800" b="1" dirty="0" smtClean="0"/>
              <a:t>в </a:t>
            </a:r>
            <a:r>
              <a:rPr lang="ru-RU" sz="2800" b="1" dirty="0" err="1" smtClean="0"/>
              <a:t>абзаці</a:t>
            </a:r>
            <a:r>
              <a:rPr lang="ru-RU" sz="2800" b="1" dirty="0" smtClean="0"/>
              <a:t> другому </a:t>
            </a:r>
            <a:r>
              <a:rPr lang="ru-RU" sz="2800" b="1" dirty="0" err="1" smtClean="0"/>
              <a:t>підпункту</a:t>
            </a:r>
            <a:r>
              <a:rPr lang="ru-RU" sz="2800" b="1" dirty="0" smtClean="0"/>
              <a:t> 140.5.4 Кодексу, </a:t>
            </a:r>
            <a:r>
              <a:rPr lang="ru-RU" sz="2800" b="1" dirty="0" err="1" smtClean="0"/>
              <a:t>здійснюються</a:t>
            </a:r>
            <a:r>
              <a:rPr lang="ru-RU" sz="2800" b="1" dirty="0" smtClean="0"/>
              <a:t> за результатами </a:t>
            </a:r>
            <a:r>
              <a:rPr lang="ru-RU" sz="2800" b="1" dirty="0" err="1" smtClean="0"/>
              <a:t>податкового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звітного</a:t>
            </a:r>
            <a:r>
              <a:rPr lang="ru-RU" sz="2800" b="1" dirty="0" smtClean="0"/>
              <a:t>) кварталу, </a:t>
            </a:r>
            <a:r>
              <a:rPr lang="ru-RU" sz="2800" b="1" dirty="0" err="1" smtClean="0"/>
              <a:t>півріччя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трьох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кварталів</a:t>
            </a:r>
            <a:r>
              <a:rPr lang="ru-RU" sz="2800" b="1" dirty="0" smtClean="0"/>
              <a:t> та року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820</TotalTime>
  <Words>705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    Податок на прибуток підприємств      </vt:lpstr>
      <vt:lpstr>Податок на прибуток підприємств</vt:lpstr>
      <vt:lpstr>Податок на прибуток підприємств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121</cp:revision>
  <dcterms:created xsi:type="dcterms:W3CDTF">2017-12-06T07:52:35Z</dcterms:created>
  <dcterms:modified xsi:type="dcterms:W3CDTF">2019-04-09T12:06:38Z</dcterms:modified>
</cp:coreProperties>
</file>