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58" r:id="rId3"/>
    <p:sldMasterId id="2147483754" r:id="rId4"/>
    <p:sldMasterId id="2147483764" r:id="rId5"/>
  </p:sldMasterIdLst>
  <p:notesMasterIdLst>
    <p:notesMasterId r:id="rId22"/>
  </p:notesMasterIdLst>
  <p:handoutMasterIdLst>
    <p:handoutMasterId r:id="rId23"/>
  </p:handoutMasterIdLst>
  <p:sldIdLst>
    <p:sldId id="434" r:id="rId6"/>
    <p:sldId id="453" r:id="rId7"/>
    <p:sldId id="446" r:id="rId8"/>
    <p:sldId id="458" r:id="rId9"/>
    <p:sldId id="456" r:id="rId10"/>
    <p:sldId id="442" r:id="rId11"/>
    <p:sldId id="466" r:id="rId12"/>
    <p:sldId id="457" r:id="rId13"/>
    <p:sldId id="459" r:id="rId14"/>
    <p:sldId id="461" r:id="rId15"/>
    <p:sldId id="462" r:id="rId16"/>
    <p:sldId id="460" r:id="rId17"/>
    <p:sldId id="467" r:id="rId18"/>
    <p:sldId id="465" r:id="rId19"/>
    <p:sldId id="463" r:id="rId20"/>
    <p:sldId id="444" r:id="rId21"/>
  </p:sldIdLst>
  <p:sldSz cx="9906000" cy="6858000" type="A4"/>
  <p:notesSz cx="6808788" cy="9940925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673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342">
          <p15:clr>
            <a:srgbClr val="A4A3A4"/>
          </p15:clr>
        </p15:guide>
        <p15:guide id="5" pos="392">
          <p15:clr>
            <a:srgbClr val="A4A3A4"/>
          </p15:clr>
        </p15:guide>
        <p15:guide id="6" pos="5536">
          <p15:clr>
            <a:srgbClr val="A4A3A4"/>
          </p15:clr>
        </p15:guide>
        <p15:guide id="7" pos="861">
          <p15:clr>
            <a:srgbClr val="A4A3A4"/>
          </p15:clr>
        </p15:guide>
        <p15:guide id="8" pos="1331">
          <p15:clr>
            <a:srgbClr val="A4A3A4"/>
          </p15:clr>
        </p15:guide>
        <p15:guide id="9" pos="2267">
          <p15:clr>
            <a:srgbClr val="A4A3A4"/>
          </p15:clr>
        </p15:guide>
        <p15:guide id="10" pos="3661">
          <p15:clr>
            <a:srgbClr val="A4A3A4"/>
          </p15:clr>
        </p15:guide>
        <p15:guide id="11" pos="2579">
          <p15:clr>
            <a:srgbClr val="A4A3A4"/>
          </p15:clr>
        </p15:guide>
        <p15:guide id="12" pos="3983">
          <p15:clr>
            <a:srgbClr val="A4A3A4"/>
          </p15:clr>
        </p15:guide>
        <p15:guide id="13" pos="1177">
          <p15:clr>
            <a:srgbClr val="A4A3A4"/>
          </p15:clr>
        </p15:guide>
        <p15:guide id="14" pos="2116">
          <p15:clr>
            <a:srgbClr val="A4A3A4"/>
          </p15:clr>
        </p15:guide>
        <p15:guide id="15" pos="3054">
          <p15:clr>
            <a:srgbClr val="A4A3A4"/>
          </p15:clr>
        </p15:guide>
        <p15:guide id="16" pos="3192">
          <p15:clr>
            <a:srgbClr val="A4A3A4"/>
          </p15:clr>
        </p15:guide>
        <p15:guide id="17" pos="4131">
          <p15:clr>
            <a:srgbClr val="A4A3A4"/>
          </p15:clr>
        </p15:guide>
        <p15:guide id="18" pos="718">
          <p15:clr>
            <a:srgbClr val="A4A3A4"/>
          </p15:clr>
        </p15:guide>
        <p15:guide id="19" pos="4594">
          <p15:clr>
            <a:srgbClr val="A4A3A4"/>
          </p15:clr>
        </p15:guide>
        <p15:guide id="20" pos="4448">
          <p15:clr>
            <a:srgbClr val="A4A3A4"/>
          </p15:clr>
        </p15:guide>
        <p15:guide id="21" pos="3515">
          <p15:clr>
            <a:srgbClr val="A4A3A4"/>
          </p15:clr>
        </p15:guide>
        <p15:guide id="22" pos="5385">
          <p15:clr>
            <a:srgbClr val="A4A3A4"/>
          </p15:clr>
        </p15:guide>
        <p15:guide id="23" pos="5066">
          <p15:clr>
            <a:srgbClr val="A4A3A4"/>
          </p15:clr>
        </p15:guide>
        <p15:guide id="24" pos="1645">
          <p15:clr>
            <a:srgbClr val="A4A3A4"/>
          </p15:clr>
        </p15:guide>
        <p15:guide id="25" pos="1792">
          <p15:clr>
            <a:srgbClr val="A4A3A4"/>
          </p15:clr>
        </p15:guide>
        <p15:guide id="26" pos="2730">
          <p15:clr>
            <a:srgbClr val="A4A3A4"/>
          </p15:clr>
        </p15:guide>
        <p15:guide id="27" pos="5853">
          <p15:clr>
            <a:srgbClr val="A4A3A4"/>
          </p15:clr>
        </p15:guide>
        <p15:guide id="28" pos="4922">
          <p15:clr>
            <a:srgbClr val="A4A3A4"/>
          </p15:clr>
        </p15:guide>
        <p15:guide id="29" pos="3003">
          <p15:clr>
            <a:srgbClr val="A4A3A4"/>
          </p15:clr>
        </p15:guide>
        <p15:guide id="30" pos="33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8A"/>
    <a:srgbClr val="6E6E6E"/>
    <a:srgbClr val="434343"/>
    <a:srgbClr val="FC4242"/>
    <a:srgbClr val="DA4852"/>
    <a:srgbClr val="0C7100"/>
    <a:srgbClr val="2906FA"/>
    <a:srgbClr val="240D79"/>
    <a:srgbClr val="4C6C9C"/>
    <a:srgbClr val="5C7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1" autoAdjust="0"/>
    <p:restoredTop sz="98927" autoAdjust="0"/>
  </p:normalViewPr>
  <p:slideViewPr>
    <p:cSldViewPr snapToGrid="0">
      <p:cViewPr varScale="1">
        <p:scale>
          <a:sx n="111" d="100"/>
          <a:sy n="111" d="100"/>
        </p:scale>
        <p:origin x="660" y="108"/>
      </p:cViewPr>
      <p:guideLst>
        <p:guide orient="horz"/>
        <p:guide orient="horz" pos="3673"/>
        <p:guide orient="horz" pos="799"/>
        <p:guide orient="horz" pos="342"/>
        <p:guide pos="392"/>
        <p:guide pos="5536"/>
        <p:guide pos="861"/>
        <p:guide pos="1331"/>
        <p:guide pos="2267"/>
        <p:guide pos="3661"/>
        <p:guide pos="2579"/>
        <p:guide pos="3983"/>
        <p:guide pos="1177"/>
        <p:guide pos="2116"/>
        <p:guide pos="3054"/>
        <p:guide pos="3192"/>
        <p:guide pos="4131"/>
        <p:guide pos="718"/>
        <p:guide pos="4594"/>
        <p:guide pos="4448"/>
        <p:guide pos="3515"/>
        <p:guide pos="5385"/>
        <p:guide pos="5066"/>
        <p:guide pos="1645"/>
        <p:guide pos="1792"/>
        <p:guide pos="2730"/>
        <p:guide pos="5853"/>
        <p:guide pos="4922"/>
        <p:guide pos="3003"/>
        <p:guide pos="33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howGuides="1">
      <p:cViewPr varScale="1">
        <p:scale>
          <a:sx n="92" d="100"/>
          <a:sy n="92" d="100"/>
        </p:scale>
        <p:origin x="-3798" y="-120"/>
      </p:cViewPr>
      <p:guideLst>
        <p:guide orient="horz" pos="3132"/>
        <p:guide pos="2144"/>
        <p:guide orient="horz" pos="3131"/>
        <p:guide pos="2145"/>
      </p:guideLst>
    </p:cSldViewPr>
  </p:notesViewPr>
  <p:gridSpacing cx="230429" cy="23042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E0A5F-C420-49B5-8397-1EBCE15714C2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DB4CE-893F-4378-BB05-473A53FA8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44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85737-DEB6-4A6C-A147-55A806BC389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7A5D1-FA36-4203-A94D-C5DE0DB7EF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3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80BC3E-9185-43CA-8EC7-7999EB5C968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85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ksandr.karachevsk\Desktop\Перезентация_шаблон\bg_logo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9237"/>
            <a:ext cx="10691813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0"/>
          <a:stretch/>
        </p:blipFill>
        <p:spPr bwMode="auto">
          <a:xfrm>
            <a:off x="4234880" y="1457410"/>
            <a:ext cx="1375345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07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Группа 115"/>
          <p:cNvGrpSpPr/>
          <p:nvPr userDrawn="1"/>
        </p:nvGrpSpPr>
        <p:grpSpPr>
          <a:xfrm>
            <a:off x="11247113" y="10386786"/>
            <a:ext cx="9211238" cy="6858000"/>
            <a:chOff x="346884" y="-7766050"/>
            <a:chExt cx="9211238" cy="7518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7" name="Прямоугольник 116"/>
            <p:cNvSpPr/>
            <p:nvPr userDrawn="1"/>
          </p:nvSpPr>
          <p:spPr>
            <a:xfrm>
              <a:off x="34688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18" name="Прямоугольник 117"/>
            <p:cNvSpPr/>
            <p:nvPr userDrawn="1"/>
          </p:nvSpPr>
          <p:spPr>
            <a:xfrm>
              <a:off x="1134998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19" name="Прямоугольник 118"/>
            <p:cNvSpPr/>
            <p:nvPr userDrawn="1"/>
          </p:nvSpPr>
          <p:spPr>
            <a:xfrm>
              <a:off x="1923112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0" name="Прямоугольник 119"/>
            <p:cNvSpPr/>
            <p:nvPr userDrawn="1"/>
          </p:nvSpPr>
          <p:spPr>
            <a:xfrm>
              <a:off x="2711226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1" name="Прямоугольник 120"/>
            <p:cNvSpPr/>
            <p:nvPr userDrawn="1"/>
          </p:nvSpPr>
          <p:spPr>
            <a:xfrm>
              <a:off x="3499340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2" name="Прямоугольник 121"/>
            <p:cNvSpPr/>
            <p:nvPr userDrawn="1"/>
          </p:nvSpPr>
          <p:spPr>
            <a:xfrm>
              <a:off x="428745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3" name="Прямоугольник 122"/>
            <p:cNvSpPr/>
            <p:nvPr userDrawn="1"/>
          </p:nvSpPr>
          <p:spPr>
            <a:xfrm>
              <a:off x="5075568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4" name="Прямоугольник 123"/>
            <p:cNvSpPr/>
            <p:nvPr userDrawn="1"/>
          </p:nvSpPr>
          <p:spPr>
            <a:xfrm>
              <a:off x="5863682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5" name="Прямоугольник 124"/>
            <p:cNvSpPr/>
            <p:nvPr userDrawn="1"/>
          </p:nvSpPr>
          <p:spPr>
            <a:xfrm>
              <a:off x="6651796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6" name="Прямоугольник 125"/>
            <p:cNvSpPr/>
            <p:nvPr userDrawn="1"/>
          </p:nvSpPr>
          <p:spPr>
            <a:xfrm>
              <a:off x="7439910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7" name="Прямоугольник 126"/>
            <p:cNvSpPr/>
            <p:nvPr userDrawn="1"/>
          </p:nvSpPr>
          <p:spPr>
            <a:xfrm>
              <a:off x="822802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  <p:sp>
          <p:nvSpPr>
            <p:cNvPr id="128" name="Прямоугольник 127"/>
            <p:cNvSpPr/>
            <p:nvPr userDrawn="1"/>
          </p:nvSpPr>
          <p:spPr>
            <a:xfrm>
              <a:off x="9016135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8C8C8C">
                    <a:lumMod val="20000"/>
                    <a:lumOff val="80000"/>
                  </a:srgbClr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8949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‹#›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8" y="1515005"/>
            <a:ext cx="2706687" cy="4315884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3598863" y="1526293"/>
            <a:ext cx="5684837" cy="4304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92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‹#›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481138"/>
            <a:ext cx="2706687" cy="4349750"/>
          </a:xfrm>
        </p:spPr>
        <p:txBody>
          <a:bodyPr/>
          <a:lstStyle>
            <a:lvl1pPr>
              <a:defRPr sz="85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0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0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7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‹#›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17877" y="1481138"/>
            <a:ext cx="2634911" cy="4349750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0" name="Объект 8"/>
          <p:cNvSpPr>
            <a:spLocks noGrp="1"/>
          </p:cNvSpPr>
          <p:nvPr>
            <p:ph sz="quarter" idx="16"/>
          </p:nvPr>
        </p:nvSpPr>
        <p:spPr>
          <a:xfrm>
            <a:off x="3598863" y="1481138"/>
            <a:ext cx="2724150" cy="2188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923818"/>
            <a:ext cx="5684838" cy="19070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2" name="Объект 8"/>
          <p:cNvSpPr>
            <a:spLocks noGrp="1"/>
          </p:cNvSpPr>
          <p:nvPr>
            <p:ph sz="quarter" idx="18"/>
          </p:nvPr>
        </p:nvSpPr>
        <p:spPr>
          <a:xfrm>
            <a:off x="6557963" y="1481139"/>
            <a:ext cx="2729165" cy="21996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257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‹#›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14"/>
          </p:nvPr>
        </p:nvSpPr>
        <p:spPr>
          <a:xfrm>
            <a:off x="3598863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Текст 6"/>
          <p:cNvSpPr>
            <a:spLocks noGrp="1"/>
          </p:cNvSpPr>
          <p:nvPr>
            <p:ph type="body" sz="quarter" idx="15"/>
          </p:nvPr>
        </p:nvSpPr>
        <p:spPr>
          <a:xfrm>
            <a:off x="630237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8" name="Текст 6"/>
          <p:cNvSpPr>
            <a:spLocks noGrp="1"/>
          </p:cNvSpPr>
          <p:nvPr>
            <p:ph type="body" sz="quarter" idx="16"/>
          </p:nvPr>
        </p:nvSpPr>
        <p:spPr>
          <a:xfrm>
            <a:off x="3598863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2" name="Текст 6"/>
          <p:cNvSpPr>
            <a:spLocks noGrp="1"/>
          </p:cNvSpPr>
          <p:nvPr>
            <p:ph type="body" sz="quarter" idx="17"/>
          </p:nvPr>
        </p:nvSpPr>
        <p:spPr>
          <a:xfrm>
            <a:off x="6557963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3" name="Текст 6"/>
          <p:cNvSpPr>
            <a:spLocks noGrp="1"/>
          </p:cNvSpPr>
          <p:nvPr>
            <p:ph type="body" sz="quarter" idx="18"/>
          </p:nvPr>
        </p:nvSpPr>
        <p:spPr>
          <a:xfrm>
            <a:off x="6557963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60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206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ksandr.karachevsk\Desktop\Перезентация_шаблон\bg_logo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19237"/>
            <a:ext cx="10691813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0"/>
          <a:stretch/>
        </p:blipFill>
        <p:spPr bwMode="auto">
          <a:xfrm>
            <a:off x="4234882" y="1457410"/>
            <a:ext cx="1375345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57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 (опцион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6"/>
          <a:stretch/>
        </p:blipFill>
        <p:spPr bwMode="auto">
          <a:xfrm>
            <a:off x="4321821" y="6038409"/>
            <a:ext cx="1367780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47663" y="301849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47663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267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3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22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 (опцион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F:\Metinvest\brandbook\лого\Metinvest_Logo_AllFormats\Metinvest_Logo_AllFormats\UKR\Metinvest_Logo_Ukr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6"/>
          <a:stretch/>
        </p:blipFill>
        <p:spPr bwMode="auto">
          <a:xfrm>
            <a:off x="4321821" y="6038409"/>
            <a:ext cx="1367780" cy="29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47662" y="301849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84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E30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90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Группа 115"/>
          <p:cNvGrpSpPr/>
          <p:nvPr userDrawn="1"/>
        </p:nvGrpSpPr>
        <p:grpSpPr>
          <a:xfrm>
            <a:off x="11247113" y="10386786"/>
            <a:ext cx="9211238" cy="6858000"/>
            <a:chOff x="346884" y="-7766050"/>
            <a:chExt cx="9211238" cy="7518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17" name="Прямоугольник 116"/>
            <p:cNvSpPr/>
            <p:nvPr userDrawn="1"/>
          </p:nvSpPr>
          <p:spPr>
            <a:xfrm>
              <a:off x="34688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8" name="Прямоугольник 117"/>
            <p:cNvSpPr/>
            <p:nvPr userDrawn="1"/>
          </p:nvSpPr>
          <p:spPr>
            <a:xfrm>
              <a:off x="1134998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9" name="Прямоугольник 118"/>
            <p:cNvSpPr/>
            <p:nvPr userDrawn="1"/>
          </p:nvSpPr>
          <p:spPr>
            <a:xfrm>
              <a:off x="1923112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0" name="Прямоугольник 119"/>
            <p:cNvSpPr/>
            <p:nvPr userDrawn="1"/>
          </p:nvSpPr>
          <p:spPr>
            <a:xfrm>
              <a:off x="2711226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1" name="Прямоугольник 120"/>
            <p:cNvSpPr/>
            <p:nvPr userDrawn="1"/>
          </p:nvSpPr>
          <p:spPr>
            <a:xfrm>
              <a:off x="3499340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2" name="Прямоугольник 121"/>
            <p:cNvSpPr/>
            <p:nvPr userDrawn="1"/>
          </p:nvSpPr>
          <p:spPr>
            <a:xfrm>
              <a:off x="428745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3" name="Прямоугольник 122"/>
            <p:cNvSpPr/>
            <p:nvPr userDrawn="1"/>
          </p:nvSpPr>
          <p:spPr>
            <a:xfrm>
              <a:off x="5075568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4" name="Прямоугольник 123"/>
            <p:cNvSpPr/>
            <p:nvPr userDrawn="1"/>
          </p:nvSpPr>
          <p:spPr>
            <a:xfrm>
              <a:off x="5863682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5" name="Прямоугольник 124"/>
            <p:cNvSpPr/>
            <p:nvPr userDrawn="1"/>
          </p:nvSpPr>
          <p:spPr>
            <a:xfrm>
              <a:off x="6651796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6" name="Прямоугольник 125"/>
            <p:cNvSpPr/>
            <p:nvPr userDrawn="1"/>
          </p:nvSpPr>
          <p:spPr>
            <a:xfrm>
              <a:off x="7439910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7" name="Прямоугольник 126"/>
            <p:cNvSpPr/>
            <p:nvPr userDrawn="1"/>
          </p:nvSpPr>
          <p:spPr>
            <a:xfrm>
              <a:off x="8228024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28" name="Прямоугольник 127"/>
            <p:cNvSpPr/>
            <p:nvPr userDrawn="1"/>
          </p:nvSpPr>
          <p:spPr>
            <a:xfrm>
              <a:off x="9016135" y="-7766050"/>
              <a:ext cx="541987" cy="75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8949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8" y="1515005"/>
            <a:ext cx="2706687" cy="4315884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3598863" y="1526293"/>
            <a:ext cx="5684837" cy="4304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7877" y="542925"/>
            <a:ext cx="5705136" cy="725488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481138"/>
            <a:ext cx="2706687" cy="4349750"/>
          </a:xfrm>
        </p:spPr>
        <p:txBody>
          <a:bodyPr/>
          <a:lstStyle>
            <a:lvl1pPr>
              <a:defRPr sz="85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657600"/>
            <a:ext cx="2724150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3" name="Объект 8"/>
          <p:cNvSpPr>
            <a:spLocks noGrp="1"/>
          </p:cNvSpPr>
          <p:nvPr>
            <p:ph sz="quarter" idx="19"/>
          </p:nvPr>
        </p:nvSpPr>
        <p:spPr>
          <a:xfrm>
            <a:off x="6557964" y="3657600"/>
            <a:ext cx="2725736" cy="216123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Объект 8"/>
          <p:cNvSpPr>
            <a:spLocks noGrp="1"/>
          </p:cNvSpPr>
          <p:nvPr>
            <p:ph sz="quarter" idx="20"/>
          </p:nvPr>
        </p:nvSpPr>
        <p:spPr>
          <a:xfrm>
            <a:off x="3598863" y="1495426"/>
            <a:ext cx="2724150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Объект 8"/>
          <p:cNvSpPr>
            <a:spLocks noGrp="1"/>
          </p:cNvSpPr>
          <p:nvPr>
            <p:ph sz="quarter" idx="21"/>
          </p:nvPr>
        </p:nvSpPr>
        <p:spPr>
          <a:xfrm>
            <a:off x="6557964" y="1495426"/>
            <a:ext cx="2725736" cy="19335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2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17877" y="1481138"/>
            <a:ext cx="2634911" cy="4349750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0" name="Объект 8"/>
          <p:cNvSpPr>
            <a:spLocks noGrp="1"/>
          </p:cNvSpPr>
          <p:nvPr>
            <p:ph sz="quarter" idx="16"/>
          </p:nvPr>
        </p:nvSpPr>
        <p:spPr>
          <a:xfrm>
            <a:off x="3598863" y="1481138"/>
            <a:ext cx="2724150" cy="21880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1" name="Объект 8"/>
          <p:cNvSpPr>
            <a:spLocks noGrp="1"/>
          </p:cNvSpPr>
          <p:nvPr>
            <p:ph sz="quarter" idx="17"/>
          </p:nvPr>
        </p:nvSpPr>
        <p:spPr>
          <a:xfrm>
            <a:off x="3598863" y="3923818"/>
            <a:ext cx="5684838" cy="19070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2" name="Объект 8"/>
          <p:cNvSpPr>
            <a:spLocks noGrp="1"/>
          </p:cNvSpPr>
          <p:nvPr>
            <p:ph sz="quarter" idx="18"/>
          </p:nvPr>
        </p:nvSpPr>
        <p:spPr>
          <a:xfrm>
            <a:off x="6557963" y="1481139"/>
            <a:ext cx="2729165" cy="21996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8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ример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30238" y="519113"/>
            <a:ext cx="5692775" cy="7493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Заголовок первого уровня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30237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14"/>
          </p:nvPr>
        </p:nvSpPr>
        <p:spPr>
          <a:xfrm>
            <a:off x="3598863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7" name="Текст 6"/>
          <p:cNvSpPr>
            <a:spLocks noGrp="1"/>
          </p:cNvSpPr>
          <p:nvPr>
            <p:ph type="body" sz="quarter" idx="15"/>
          </p:nvPr>
        </p:nvSpPr>
        <p:spPr>
          <a:xfrm>
            <a:off x="630237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8" name="Текст 6"/>
          <p:cNvSpPr>
            <a:spLocks noGrp="1"/>
          </p:cNvSpPr>
          <p:nvPr>
            <p:ph type="body" sz="quarter" idx="16"/>
          </p:nvPr>
        </p:nvSpPr>
        <p:spPr>
          <a:xfrm>
            <a:off x="3598863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2" name="Текст 6"/>
          <p:cNvSpPr>
            <a:spLocks noGrp="1"/>
          </p:cNvSpPr>
          <p:nvPr>
            <p:ph type="body" sz="quarter" idx="17"/>
          </p:nvPr>
        </p:nvSpPr>
        <p:spPr>
          <a:xfrm>
            <a:off x="6557963" y="1504709"/>
            <a:ext cx="2706687" cy="1921397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3" name="Текст 6"/>
          <p:cNvSpPr>
            <a:spLocks noGrp="1"/>
          </p:cNvSpPr>
          <p:nvPr>
            <p:ph type="body" sz="quarter" idx="18"/>
          </p:nvPr>
        </p:nvSpPr>
        <p:spPr>
          <a:xfrm>
            <a:off x="6557963" y="3646025"/>
            <a:ext cx="2706687" cy="2187616"/>
          </a:xfr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eksandr.karachevsk\Desktop\Перезентация_шаблон\bg_logo_whit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1937"/>
            <a:ext cx="10691813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3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ительный слайд (опцион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347662" y="301849"/>
            <a:ext cx="9210675" cy="0"/>
          </a:xfrm>
          <a:prstGeom prst="line">
            <a:avLst/>
          </a:prstGeom>
          <a:ln w="12700">
            <a:solidFill>
              <a:srgbClr val="F8F8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47662" y="6546124"/>
            <a:ext cx="9210675" cy="0"/>
          </a:xfrm>
          <a:prstGeom prst="line">
            <a:avLst/>
          </a:prstGeom>
          <a:ln w="12700">
            <a:solidFill>
              <a:srgbClr val="F8F8F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aleksandr.karachevsk\Desktop\Перезентация_шаблон\mih_logo_w_ukr_white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773" y="5613762"/>
            <a:ext cx="1624011" cy="114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81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06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54620" y="6270024"/>
            <a:ext cx="2311400" cy="2647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84354509-BB7E-4CD0-B600-C43E671D254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586854" y="6058167"/>
            <a:ext cx="8700372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21898" y="1500189"/>
            <a:ext cx="5698365" cy="417671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7520" y="532761"/>
            <a:ext cx="5695494" cy="73565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smtClean="0"/>
              <a:t>Заголовок первого уровня</a:t>
            </a:r>
            <a:endParaRPr lang="ru-RU"/>
          </a:p>
        </p:txBody>
      </p:sp>
      <p:pic>
        <p:nvPicPr>
          <p:cNvPr id="7" name="Picture 3" descr="C:\Users\aleksandr.karachevsk\Desktop\Перезентация_шаблон\mih_logo_w_ukr_white-01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05" y="5981849"/>
            <a:ext cx="1238343" cy="87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238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ts val="2100"/>
        </a:lnSpc>
        <a:spcBef>
          <a:spcPct val="0"/>
        </a:spcBef>
        <a:buNone/>
        <a:defRPr lang="ru-RU" sz="2000" b="1" i="0" kern="1200" cap="none" spc="0" baseline="0" smtClean="0">
          <a:solidFill>
            <a:schemeClr val="tx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9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7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1619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tabLst>
          <a:tab pos="182563" algn="l"/>
        </a:tabLst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7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tabLst>
          <a:tab pos="92075" algn="l"/>
        </a:tabLst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12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54620" y="6270024"/>
            <a:ext cx="2311400" cy="26479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‹#›</a:t>
            </a:fld>
            <a:endParaRPr lang="ru-RU">
              <a:solidFill>
                <a:srgbClr val="434343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586854" y="6058167"/>
            <a:ext cx="870037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21898" y="1500188"/>
            <a:ext cx="5698365" cy="45592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27520" y="532761"/>
            <a:ext cx="5695494" cy="73565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smtClean="0"/>
              <a:t>Заголовок первого уровня</a:t>
            </a:r>
            <a:endParaRPr lang="ru-RU"/>
          </a:p>
        </p:txBody>
      </p:sp>
      <p:pic>
        <p:nvPicPr>
          <p:cNvPr id="24" name="Picture 2" descr="F:\Metinvest\brandbook\лого\Metinvest_Logo_AllFormats\Metinvest_Logo_AllFormats\UKR\Metinvest_Logo_Ukr-01.pn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5"/>
          <a:stretch/>
        </p:blipFill>
        <p:spPr bwMode="auto">
          <a:xfrm>
            <a:off x="617975" y="6310057"/>
            <a:ext cx="1037270" cy="21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1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68" r:id="rId5"/>
  </p:sldLayoutIdLst>
  <p:hf hdr="0" ftr="0" dt="0"/>
  <p:txStyles>
    <p:titleStyle>
      <a:lvl1pPr algn="l" defTabSz="914400" rtl="0" eaLnBrk="1" latinLnBrk="0" hangingPunct="1">
        <a:lnSpc>
          <a:spcPts val="2100"/>
        </a:lnSpc>
        <a:spcBef>
          <a:spcPct val="0"/>
        </a:spcBef>
        <a:buNone/>
        <a:defRPr lang="ru-RU" sz="2000" b="1" i="0" kern="1200" cap="none" spc="0" baseline="0" smtClean="0">
          <a:solidFill>
            <a:srgbClr val="FC4242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900" b="0" i="0" kern="1200" baseline="0">
          <a:solidFill>
            <a:srgbClr val="464646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700" b="0" kern="1200">
          <a:solidFill>
            <a:srgbClr val="464646"/>
          </a:solidFill>
          <a:latin typeface="+mn-lt"/>
          <a:ea typeface="+mn-ea"/>
          <a:cs typeface="+mn-cs"/>
        </a:defRPr>
      </a:lvl2pPr>
      <a:lvl3pPr marL="1076325" indent="-16192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tabLst>
          <a:tab pos="182563" algn="l"/>
        </a:tabLst>
        <a:defRPr sz="7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700" kern="1200" baseline="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tabLst>
          <a:tab pos="92075" algn="l"/>
        </a:tabLst>
        <a:defRPr sz="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4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</p:sldLayoutIdLst>
  <p:hf hdr="0" ftr="0" dt="0"/>
  <p:txStyles>
    <p:titleStyle>
      <a:lvl1pPr algn="ctr" defTabSz="91407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6" indent="-342776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2" indent="-285648" algn="l" defTabSz="9140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8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2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58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94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8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64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98" indent="-228517" algn="l" defTabSz="9140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0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1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6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1" algn="l" defTabSz="9140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newsroom/article29/item-detail.cfm?item_id=61204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c.europa.eu/newsroom/article29/item-detail.cfm?item_id=61123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eur-lex.europa.eu/LexUriServ/LexUriServ.do?uri=OJ:L:2010:039:0005:0018:EN:PDF" TargetMode="External"/><Relationship Id="rId4" Type="http://schemas.openxmlformats.org/officeDocument/2006/relationships/hyperlink" Target="https://eur-lex.europa.eu/LexUriServ/LexUriServ.do?uri=OJ:L:2004:385:0074:0084:EN: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pb.europa.eu/sites/edpb/files/files/file1/edpb_guidelines_3_2018_territorial_scope_en.pd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il.fr/en/cnils-restricted-committee-imposes-financial-penalty-50-million-euros-against-google-llc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83479" y="2660748"/>
            <a:ext cx="560816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altLang="ja-JP" sz="2800" b="1" spc="-100" dirty="0" smtClean="0">
                <a:solidFill>
                  <a:srgbClr val="E6001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ПРАКТИКА ИМПЛЕМЕНТАЦИИ ТРЕБОВАНИЙ </a:t>
            </a:r>
            <a:r>
              <a:rPr lang="en-US" altLang="ja-JP" sz="2800" b="1" spc="-100" dirty="0" smtClean="0">
                <a:solidFill>
                  <a:srgbClr val="E6001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GDPR</a:t>
            </a:r>
            <a:endParaRPr lang="ru-RU" sz="2800" b="1" spc="-100" dirty="0">
              <a:solidFill>
                <a:srgbClr val="E6001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0093" y="5016586"/>
            <a:ext cx="4991546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altLang="ja-JP" sz="1600" dirty="0" smtClean="0">
                <a:solidFill>
                  <a:srgbClr val="5A5A5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Ашихмина Е.В.,</a:t>
            </a:r>
          </a:p>
          <a:p>
            <a:pPr>
              <a:lnSpc>
                <a:spcPts val="2000"/>
              </a:lnSpc>
            </a:pPr>
            <a:r>
              <a:rPr lang="ru-RU" altLang="ja-JP" sz="1400" dirty="0" smtClean="0">
                <a:solidFill>
                  <a:srgbClr val="5A5A5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ведущий юрисконсульт</a:t>
            </a:r>
          </a:p>
          <a:p>
            <a:pPr>
              <a:lnSpc>
                <a:spcPts val="2000"/>
              </a:lnSpc>
            </a:pPr>
            <a:r>
              <a:rPr lang="ru-RU" altLang="ja-JP" sz="1400" b="0" dirty="0" smtClean="0">
                <a:solidFill>
                  <a:srgbClr val="5A5A5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отдела методологии и контроля правового сопровождения</a:t>
            </a:r>
          </a:p>
          <a:p>
            <a:pPr>
              <a:lnSpc>
                <a:spcPts val="2000"/>
              </a:lnSpc>
            </a:pPr>
            <a:r>
              <a:rPr lang="ru-RU" altLang="ja-JP" sz="1400" dirty="0" smtClean="0">
                <a:solidFill>
                  <a:srgbClr val="5A5A5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ООО «МЕТИНВЕСТ ХОЛДИНГ»</a:t>
            </a:r>
            <a:endParaRPr lang="ru-RU" altLang="ja-JP" sz="1400" b="0" dirty="0" smtClean="0">
              <a:solidFill>
                <a:srgbClr val="5A5A5A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rgbClr val="5A5A5A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май 2019</a:t>
            </a:r>
            <a:endParaRPr lang="ru-RU" sz="1200" b="0" dirty="0">
              <a:solidFill>
                <a:srgbClr val="5A5A5A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01925" y="834894"/>
            <a:ext cx="9060594" cy="506600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rgbClr val="434343"/>
                </a:solidFill>
              </a:rPr>
              <a:t>Должны быть выявлены: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процессы в компании, связанные с обработкой персональных данных, включая сбор, хранение, использование, передачу и прочие способы обработки;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типы </a:t>
            </a:r>
            <a:r>
              <a:rPr lang="ru-RU" sz="1600" kern="0" dirty="0">
                <a:solidFill>
                  <a:srgbClr val="434343"/>
                </a:solidFill>
              </a:rPr>
              <a:t>обрабатываемых персональных данных;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типы </a:t>
            </a:r>
            <a:r>
              <a:rPr lang="ru-RU" sz="1600" kern="0" dirty="0">
                <a:solidFill>
                  <a:srgbClr val="434343"/>
                </a:solidFill>
              </a:rPr>
              <a:t>субъектов персональных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цели и основания обработки </a:t>
            </a:r>
            <a:r>
              <a:rPr lang="ru-RU" sz="1600" kern="0" dirty="0">
                <a:solidFill>
                  <a:srgbClr val="434343"/>
                </a:solidFill>
              </a:rPr>
              <a:t>персональных данных;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перечень лиц, структурных подразделений, предприятий, сторонних организаций, имеющих </a:t>
            </a:r>
            <a:r>
              <a:rPr lang="ru-RU" sz="1600" kern="0" dirty="0">
                <a:solidFill>
                  <a:srgbClr val="434343"/>
                </a:solidFill>
              </a:rPr>
              <a:t>доступ к персональным </a:t>
            </a:r>
            <a:r>
              <a:rPr lang="ru-RU" sz="1600" kern="0" dirty="0" smtClean="0">
                <a:solidFill>
                  <a:srgbClr val="434343"/>
                </a:solidFill>
              </a:rPr>
              <a:t>данным;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перечень систем </a:t>
            </a:r>
            <a:r>
              <a:rPr lang="ru-RU" sz="1600" kern="0" dirty="0">
                <a:solidFill>
                  <a:srgbClr val="434343"/>
                </a:solidFill>
              </a:rPr>
              <a:t>хранения и обработки персональных данных, включая электронные базы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 и их географическое положение;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маршруты </a:t>
            </a:r>
            <a:r>
              <a:rPr lang="ru-RU" sz="1600" kern="0" dirty="0">
                <a:solidFill>
                  <a:srgbClr val="434343"/>
                </a:solidFill>
              </a:rPr>
              <a:t>электронной передачи персональных данных, включая непосредственно передачу, предоставление доступа, хранение, выход из системы и уничтожение;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продолжительность </a:t>
            </a:r>
            <a:r>
              <a:rPr lang="ru-RU" sz="1600" kern="0" dirty="0">
                <a:solidFill>
                  <a:srgbClr val="434343"/>
                </a:solidFill>
              </a:rPr>
              <a:t>хранения персональных данных в компании</a:t>
            </a:r>
            <a:r>
              <a:rPr lang="ru-RU" sz="1600" kern="0" dirty="0" smtClean="0">
                <a:solidFill>
                  <a:srgbClr val="434343"/>
                </a:solidFill>
              </a:rPr>
              <a:t>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меры </a:t>
            </a:r>
            <a:r>
              <a:rPr lang="ru-RU" sz="1600" kern="0" dirty="0">
                <a:solidFill>
                  <a:srgbClr val="434343"/>
                </a:solidFill>
              </a:rPr>
              <a:t>обеспечения безопасности и защиты персональных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данных.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rgbClr val="434343"/>
                </a:solidFill>
              </a:rPr>
              <a:t>По результатам аудита оценивается каждый текущий процесс в компании, </a:t>
            </a:r>
            <a:r>
              <a:rPr lang="ru-RU" sz="1600" b="1" kern="0" dirty="0">
                <a:solidFill>
                  <a:srgbClr val="434343"/>
                </a:solidFill>
              </a:rPr>
              <a:t>связанный с обработкой персональных </a:t>
            </a:r>
            <a:r>
              <a:rPr lang="ru-RU" sz="1600" b="1" kern="0" dirty="0" smtClean="0">
                <a:solidFill>
                  <a:srgbClr val="434343"/>
                </a:solidFill>
              </a:rPr>
              <a:t>данных, на соответствие принципам и требованиям GDPR и составляется план </a:t>
            </a:r>
            <a:r>
              <a:rPr lang="ru-RU" sz="1600" b="1" kern="0" dirty="0">
                <a:solidFill>
                  <a:srgbClr val="434343"/>
                </a:solidFill>
              </a:rPr>
              <a:t>мероприятий по устранению выявленных </a:t>
            </a:r>
            <a:r>
              <a:rPr lang="ru-RU" sz="1600" b="1" kern="0" dirty="0" smtClean="0">
                <a:solidFill>
                  <a:srgbClr val="434343"/>
                </a:solidFill>
              </a:rPr>
              <a:t>различий</a:t>
            </a:r>
            <a:r>
              <a:rPr lang="ru-RU" sz="1600" b="1" kern="0" dirty="0">
                <a:solidFill>
                  <a:srgbClr val="434343"/>
                </a:solidFill>
              </a:rPr>
              <a:t>.</a:t>
            </a:r>
            <a:endParaRPr lang="ru-RU" sz="1600" b="1" kern="0" dirty="0" smtClean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РЕЗУЛЬТАТЫ АУДИТА</a:t>
            </a:r>
            <a:br>
              <a:rPr lang="ru-RU" sz="1800" cap="all" dirty="0" smtClean="0">
                <a:latin typeface="+mj-lt"/>
              </a:rPr>
            </a:br>
            <a:endParaRPr lang="ru-RU" sz="1800" u="sng" cap="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10</a:t>
            </a:fld>
            <a:endParaRPr lang="ru-RU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1043796" y="1352198"/>
            <a:ext cx="8412926" cy="190205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400" kern="0" dirty="0" smtClean="0">
                <a:solidFill>
                  <a:srgbClr val="434343"/>
                </a:solidFill>
              </a:rPr>
              <a:t>Португалия</a:t>
            </a:r>
            <a:endParaRPr lang="ru-RU" sz="1400" kern="0" dirty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400" kern="0" dirty="0">
                <a:solidFill>
                  <a:srgbClr val="434343"/>
                </a:solidFill>
              </a:rPr>
              <a:t>Штраф: 200 000 евро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400" kern="0" dirty="0">
                <a:solidFill>
                  <a:srgbClr val="434343"/>
                </a:solidFill>
              </a:rPr>
              <a:t>На больницу был наложен штраф за несоблюдение основополагающих принципов обработки данных, несоблюдение соответствующих технических и организационных мер и неспособность обеспечить соблюдение принципов информационной безопасности. </a:t>
            </a:r>
            <a:r>
              <a:rPr lang="ru-RU" sz="1400" kern="0" dirty="0" smtClean="0">
                <a:solidFill>
                  <a:srgbClr val="434343"/>
                </a:solidFill>
              </a:rPr>
              <a:t>Система </a:t>
            </a:r>
            <a:r>
              <a:rPr lang="ru-RU" sz="1400" kern="0" dirty="0">
                <a:solidFill>
                  <a:srgbClr val="434343"/>
                </a:solidFill>
              </a:rPr>
              <a:t>зарегистрировала 985 активных профилей врачей, хотя фактическое число нанятых врачей было всего 296. Девяти техническим сотрудникам были предоставлены такие же широкие права доступа к данным пациентов, как и медицинскому персоналу. </a:t>
            </a:r>
            <a:endParaRPr lang="ru-RU" sz="1400" kern="0" dirty="0" smtClean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Примеры необходимости выявления данных в рамках АУДИТА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11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051" y="836071"/>
            <a:ext cx="903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Выявление перечня лиц, имеющих </a:t>
            </a:r>
            <a:r>
              <a:rPr lang="ru-RU" sz="1600" b="1" dirty="0"/>
              <a:t>доступ к персональным </a:t>
            </a:r>
            <a:r>
              <a:rPr lang="ru-RU" sz="1600" b="1" dirty="0" smtClean="0"/>
              <a:t>данным</a:t>
            </a:r>
            <a:endParaRPr lang="ru-RU" sz="1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28" y="1577894"/>
            <a:ext cx="432854" cy="408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128" y="3780706"/>
            <a:ext cx="8869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Выявление оснований обработки персональных данных</a:t>
            </a:r>
            <a:endParaRPr lang="ru-RU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43796" y="4477109"/>
            <a:ext cx="8222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Великобритания</a:t>
            </a:r>
          </a:p>
          <a:p>
            <a:r>
              <a:rPr lang="ru-RU" sz="1400" dirty="0" smtClean="0"/>
              <a:t>Штраф: 120 000 фунтов</a:t>
            </a:r>
          </a:p>
          <a:p>
            <a:r>
              <a:rPr lang="en-US" sz="1400" dirty="0"/>
              <a:t>Hall and Hanley </a:t>
            </a:r>
            <a:r>
              <a:rPr lang="en-US" sz="1400" dirty="0" smtClean="0"/>
              <a:t>Ltd</a:t>
            </a:r>
            <a:r>
              <a:rPr lang="ru-RU" sz="1400" dirty="0"/>
              <a:t> </a:t>
            </a:r>
            <a:r>
              <a:rPr lang="ru-RU" sz="1400" dirty="0" smtClean="0"/>
              <a:t>была оштрафована за рассылку </a:t>
            </a:r>
            <a:r>
              <a:rPr lang="ru-RU" sz="1400" dirty="0"/>
              <a:t>спам-сообщений о своих </a:t>
            </a:r>
            <a:r>
              <a:rPr lang="ru-RU" sz="1400" dirty="0" smtClean="0"/>
              <a:t>услугах</a:t>
            </a:r>
            <a:r>
              <a:rPr lang="en-US" sz="1400" dirty="0" smtClean="0"/>
              <a:t> </a:t>
            </a:r>
            <a:r>
              <a:rPr lang="ru-RU" sz="1400" dirty="0" smtClean="0"/>
              <a:t>без получения действительного согласия клиентов.</a:t>
            </a:r>
            <a:endParaRPr lang="ru-RU" sz="1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28" y="4567318"/>
            <a:ext cx="432854" cy="43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01925" y="837888"/>
            <a:ext cx="9060594" cy="398262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solidFill>
                  <a:srgbClr val="434343"/>
                </a:solidFill>
              </a:rPr>
              <a:t>DPO</a:t>
            </a:r>
            <a:r>
              <a:rPr lang="ru-RU" sz="1600" kern="0" dirty="0" smtClean="0">
                <a:solidFill>
                  <a:srgbClr val="434343"/>
                </a:solidFill>
              </a:rPr>
              <a:t> назначается в </a:t>
            </a:r>
            <a:r>
              <a:rPr lang="ru-RU" sz="1600" kern="0" dirty="0" smtClean="0">
                <a:solidFill>
                  <a:srgbClr val="434343"/>
                </a:solidFill>
              </a:rPr>
              <a:t>случаях, если: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основным </a:t>
            </a:r>
            <a:r>
              <a:rPr lang="ru-RU" sz="1600" kern="0" dirty="0">
                <a:solidFill>
                  <a:srgbClr val="434343"/>
                </a:solidFill>
              </a:rPr>
              <a:t>видом деятельности</a:t>
            </a:r>
            <a:r>
              <a:rPr lang="ru-RU" sz="1600" kern="0" dirty="0" smtClean="0">
                <a:solidFill>
                  <a:srgbClr val="434343"/>
                </a:solidFill>
              </a:rPr>
              <a:t> являются операции </a:t>
            </a:r>
            <a:r>
              <a:rPr lang="ru-RU" sz="1600" kern="0" dirty="0">
                <a:solidFill>
                  <a:srgbClr val="434343"/>
                </a:solidFill>
              </a:rPr>
              <a:t>по обработке, которые требуют регулярного и систематического мониторинга субъектов данных в больших </a:t>
            </a:r>
            <a:r>
              <a:rPr lang="ru-RU" sz="1600" kern="0" dirty="0" smtClean="0">
                <a:solidFill>
                  <a:srgbClr val="434343"/>
                </a:solidFill>
              </a:rPr>
              <a:t>масштабах; или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основной </a:t>
            </a:r>
            <a:r>
              <a:rPr lang="ru-RU" sz="1600" kern="0" dirty="0">
                <a:solidFill>
                  <a:srgbClr val="434343"/>
                </a:solidFill>
              </a:rPr>
              <a:t>вид деятельности </a:t>
            </a:r>
            <a:r>
              <a:rPr lang="ru-RU" sz="1600" kern="0" dirty="0" smtClean="0">
                <a:solidFill>
                  <a:srgbClr val="434343"/>
                </a:solidFill>
              </a:rPr>
              <a:t>заключается </a:t>
            </a:r>
            <a:r>
              <a:rPr lang="ru-RU" sz="1600" kern="0" dirty="0">
                <a:solidFill>
                  <a:srgbClr val="434343"/>
                </a:solidFill>
              </a:rPr>
              <a:t>в обработке в большого массива специальных категорий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 или </a:t>
            </a:r>
            <a:r>
              <a:rPr lang="ru-RU" sz="1600" kern="0" dirty="0">
                <a:solidFill>
                  <a:srgbClr val="434343"/>
                </a:solidFill>
              </a:rPr>
              <a:t>персональных данных, относящихся к уголовным обвинительным приговорам и </a:t>
            </a:r>
            <a:r>
              <a:rPr lang="ru-RU" sz="1600" kern="0" dirty="0" smtClean="0">
                <a:solidFill>
                  <a:srgbClr val="434343"/>
                </a:solidFill>
              </a:rPr>
              <a:t>правонарушениям;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обязательность назначения </a:t>
            </a:r>
            <a:r>
              <a:rPr lang="en-US" sz="1600" kern="0" dirty="0" smtClean="0">
                <a:solidFill>
                  <a:srgbClr val="434343"/>
                </a:solidFill>
              </a:rPr>
              <a:t>DPO</a:t>
            </a:r>
            <a:r>
              <a:rPr lang="ru-RU" sz="1600" kern="0" dirty="0" smtClean="0">
                <a:solidFill>
                  <a:srgbClr val="434343"/>
                </a:solidFill>
              </a:rPr>
              <a:t> предусмотрена локальным </a:t>
            </a:r>
            <a:r>
              <a:rPr lang="ru-RU" sz="1600" kern="0" dirty="0" smtClean="0">
                <a:solidFill>
                  <a:srgbClr val="434343"/>
                </a:solidFill>
              </a:rPr>
              <a:t>законодательством;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компания самостоятельно принимает решение о назначении </a:t>
            </a:r>
            <a:r>
              <a:rPr lang="en-US" sz="1600" kern="0" dirty="0" smtClean="0">
                <a:solidFill>
                  <a:srgbClr val="434343"/>
                </a:solidFill>
              </a:rPr>
              <a:t>DPO</a:t>
            </a:r>
            <a:r>
              <a:rPr lang="ru-RU" sz="1600" kern="0" dirty="0" smtClean="0">
                <a:solidFill>
                  <a:srgbClr val="434343"/>
                </a:solidFill>
              </a:rPr>
              <a:t>.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Варианты назначения </a:t>
            </a:r>
            <a:r>
              <a:rPr lang="ru-RU" sz="1600" kern="0" dirty="0" smtClean="0">
                <a:solidFill>
                  <a:srgbClr val="434343"/>
                </a:solidFill>
              </a:rPr>
              <a:t>DPO рассматриваемые в рамках </a:t>
            </a:r>
            <a:r>
              <a:rPr lang="ru-RU" sz="1600" kern="0" dirty="0" err="1" smtClean="0">
                <a:solidFill>
                  <a:srgbClr val="434343"/>
                </a:solidFill>
              </a:rPr>
              <a:t>Метинвест</a:t>
            </a:r>
            <a:r>
              <a:rPr lang="ru-RU" sz="1600" kern="0" dirty="0" smtClean="0">
                <a:solidFill>
                  <a:srgbClr val="434343"/>
                </a:solidFill>
              </a:rPr>
              <a:t>: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DPO </a:t>
            </a:r>
            <a:r>
              <a:rPr lang="ru-RU" sz="1600" kern="0" dirty="0">
                <a:solidFill>
                  <a:srgbClr val="434343"/>
                </a:solidFill>
              </a:rPr>
              <a:t>для каждого </a:t>
            </a:r>
            <a:r>
              <a:rPr lang="ru-RU" sz="1600" kern="0" dirty="0" smtClean="0">
                <a:solidFill>
                  <a:srgbClr val="434343"/>
                </a:solidFill>
              </a:rPr>
              <a:t>предприятия;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единый офис </a:t>
            </a:r>
            <a:r>
              <a:rPr lang="ru-RU" sz="1600" kern="0" dirty="0">
                <a:solidFill>
                  <a:srgbClr val="434343"/>
                </a:solidFill>
              </a:rPr>
              <a:t>DPO для всех </a:t>
            </a:r>
            <a:r>
              <a:rPr lang="ru-RU" sz="1600" kern="0" dirty="0" smtClean="0">
                <a:solidFill>
                  <a:srgbClr val="434343"/>
                </a:solidFill>
              </a:rPr>
              <a:t>предприятий;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DPO </a:t>
            </a:r>
            <a:r>
              <a:rPr lang="ru-RU" sz="1600" kern="0" dirty="0">
                <a:solidFill>
                  <a:srgbClr val="434343"/>
                </a:solidFill>
              </a:rPr>
              <a:t>на </a:t>
            </a:r>
            <a:r>
              <a:rPr lang="ru-RU" sz="1600" kern="0" dirty="0" smtClean="0">
                <a:solidFill>
                  <a:srgbClr val="434343"/>
                </a:solidFill>
              </a:rPr>
              <a:t>аутсорсинг.</a:t>
            </a:r>
            <a:endParaRPr lang="ru-RU" sz="1600" kern="0" dirty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СОТРУДНИК ПО ЗАЩИТЕ ПЕРСОНАЛЬНЫХ ДАННЫХ </a:t>
            </a:r>
            <a:r>
              <a:rPr lang="en-US" sz="1800" cap="all" dirty="0" smtClean="0">
                <a:latin typeface="+mj-lt"/>
              </a:rPr>
              <a:t>(DPO)</a:t>
            </a:r>
            <a:r>
              <a:rPr lang="ru-RU" sz="1800" cap="all" dirty="0" smtClean="0">
                <a:latin typeface="+mj-lt"/>
              </a:rPr>
              <a:t/>
            </a:r>
            <a:br>
              <a:rPr lang="ru-RU" sz="1800" cap="all" dirty="0" smtClean="0">
                <a:latin typeface="+mj-lt"/>
              </a:rPr>
            </a:br>
            <a:endParaRPr lang="ru-RU" sz="1800" u="sng" cap="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12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268" y="5184475"/>
            <a:ext cx="8394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Рекомендации по назначению и организации работы </a:t>
            </a:r>
            <a:r>
              <a:rPr lang="en-US" sz="1400" dirty="0" smtClean="0"/>
              <a:t>DPO</a:t>
            </a:r>
            <a:r>
              <a:rPr lang="ru-RU" sz="1400" dirty="0" smtClean="0"/>
              <a:t> изложены Рабочей группой 29 в документе </a:t>
            </a:r>
            <a:r>
              <a:rPr lang="en-US" sz="1400" dirty="0"/>
              <a:t>WP243 «Guidelines on Data Protection Officers (DPOs</a:t>
            </a:r>
            <a:r>
              <a:rPr lang="en-US" sz="1400" dirty="0" smtClean="0"/>
              <a:t>)»</a:t>
            </a:r>
            <a:endParaRPr lang="ru-RU" sz="1400" dirty="0" smtClean="0"/>
          </a:p>
          <a:p>
            <a:pPr algn="just"/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ec.europa.eu/newsroom/article29/item-detail.cfm?item_id=612048</a:t>
            </a:r>
            <a:endParaRPr lang="ru-RU" sz="1400" dirty="0" smtClean="0"/>
          </a:p>
          <a:p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128" y="5357004"/>
            <a:ext cx="432854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49026" y="990995"/>
            <a:ext cx="9060594" cy="452431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Требование назначать представителя в ЕС распространяется только на компании, учрежденные за пределами </a:t>
            </a:r>
            <a:r>
              <a:rPr lang="ru-RU" sz="1600" kern="0" dirty="0" smtClean="0">
                <a:solidFill>
                  <a:srgbClr val="434343"/>
                </a:solidFill>
              </a:rPr>
              <a:t>ЕС.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При этом </a:t>
            </a:r>
            <a:r>
              <a:rPr lang="ru-RU" sz="1600" kern="0" dirty="0">
                <a:solidFill>
                  <a:srgbClr val="434343"/>
                </a:solidFill>
              </a:rPr>
              <a:t>необходимость назначения представителя в ЕС определяется для каждой компании отдельно. 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Согласно </a:t>
            </a:r>
            <a:r>
              <a:rPr lang="ru-RU" sz="1600" kern="0" dirty="0">
                <a:solidFill>
                  <a:srgbClr val="434343"/>
                </a:solidFill>
              </a:rPr>
              <a:t>статье 27(1) GDPR необходимо в письменном виде назначить представителя в ЕС в случае, если организация подпадает под действие статьи 3(2) GDPR, а именно, если организация: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•	предлагает товары или услуги субъектам </a:t>
            </a:r>
            <a:r>
              <a:rPr lang="ru-RU" sz="1600" kern="0" dirty="0" smtClean="0">
                <a:solidFill>
                  <a:srgbClr val="434343"/>
                </a:solidFill>
              </a:rPr>
              <a:t>ПД </a:t>
            </a:r>
            <a:r>
              <a:rPr lang="ru-RU" sz="1600" kern="0" dirty="0">
                <a:solidFill>
                  <a:srgbClr val="434343"/>
                </a:solidFill>
              </a:rPr>
              <a:t>в ЕС;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•	осуществляет мониторинг/профилирование поведения субъектов </a:t>
            </a:r>
            <a:r>
              <a:rPr lang="ru-RU" sz="1600" kern="0" dirty="0" smtClean="0">
                <a:solidFill>
                  <a:srgbClr val="434343"/>
                </a:solidFill>
              </a:rPr>
              <a:t>ПД </a:t>
            </a:r>
            <a:r>
              <a:rPr lang="ru-RU" sz="1600" kern="0" dirty="0">
                <a:solidFill>
                  <a:srgbClr val="434343"/>
                </a:solidFill>
              </a:rPr>
              <a:t>в ЕС</a:t>
            </a:r>
            <a:r>
              <a:rPr lang="ru-RU" sz="1600" kern="0" dirty="0" smtClean="0">
                <a:solidFill>
                  <a:srgbClr val="434343"/>
                </a:solidFill>
              </a:rPr>
              <a:t>.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Цель – взаимодействие с надзорными органами </a:t>
            </a:r>
            <a:r>
              <a:rPr lang="ru-RU" sz="1600" kern="0" dirty="0" smtClean="0">
                <a:solidFill>
                  <a:srgbClr val="434343"/>
                </a:solidFill>
              </a:rPr>
              <a:t>ЕС.</a:t>
            </a:r>
            <a:endParaRPr lang="ru-RU" sz="1600" kern="0" dirty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Можно </a:t>
            </a:r>
            <a:r>
              <a:rPr lang="ru-RU" sz="1600" kern="0" dirty="0">
                <a:solidFill>
                  <a:srgbClr val="434343"/>
                </a:solidFill>
              </a:rPr>
              <a:t>назначить одного представителя в ЕС, который будет действовать от имени нескольких </a:t>
            </a:r>
            <a:r>
              <a:rPr lang="ru-RU" sz="1600" kern="0" dirty="0" smtClean="0">
                <a:solidFill>
                  <a:srgbClr val="434343"/>
                </a:solidFill>
              </a:rPr>
              <a:t>компаний.</a:t>
            </a:r>
            <a:endParaRPr lang="ru-RU" sz="1600" kern="0" dirty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ПРЕДСТАВИТЕЛЬ В ЕС</a:t>
            </a:r>
            <a:br>
              <a:rPr lang="ru-RU" sz="1800" cap="all" dirty="0" smtClean="0">
                <a:latin typeface="+mj-lt"/>
              </a:rPr>
            </a:br>
            <a:endParaRPr lang="ru-RU" sz="1800" u="sng" cap="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13</a:t>
            </a:fld>
            <a:endParaRPr lang="ru-RU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96128" y="1025240"/>
            <a:ext cx="8869892" cy="373640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Группа Метинвест: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ведётся </a:t>
            </a:r>
            <a:r>
              <a:rPr lang="ru-RU" sz="1600" kern="0" dirty="0">
                <a:solidFill>
                  <a:srgbClr val="434343"/>
                </a:solidFill>
              </a:rPr>
              <a:t>межгосударственная обработка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</a:t>
            </a:r>
            <a:r>
              <a:rPr lang="ru-RU" sz="1600" kern="0" dirty="0">
                <a:solidFill>
                  <a:srgbClr val="434343"/>
                </a:solidFill>
              </a:rPr>
              <a:t>;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наличие офисов в </a:t>
            </a:r>
            <a:r>
              <a:rPr lang="ru-RU" sz="1600" kern="0" dirty="0">
                <a:solidFill>
                  <a:srgbClr val="434343"/>
                </a:solidFill>
              </a:rPr>
              <a:t>нескольких </a:t>
            </a:r>
            <a:r>
              <a:rPr lang="ru-RU" sz="1600" kern="0" dirty="0" smtClean="0">
                <a:solidFill>
                  <a:srgbClr val="434343"/>
                </a:solidFill>
              </a:rPr>
              <a:t>государствах </a:t>
            </a:r>
            <a:r>
              <a:rPr lang="ru-RU" sz="1600" kern="0" dirty="0">
                <a:solidFill>
                  <a:srgbClr val="434343"/>
                </a:solidFill>
              </a:rPr>
              <a:t>в </a:t>
            </a:r>
            <a:r>
              <a:rPr lang="ru-RU" sz="1600" kern="0" dirty="0" smtClean="0">
                <a:solidFill>
                  <a:srgbClr val="434343"/>
                </a:solidFill>
              </a:rPr>
              <a:t>ЕС;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главный офис находится вне ЕС</a:t>
            </a:r>
            <a:r>
              <a:rPr lang="ru-RU" sz="1600" kern="0" dirty="0">
                <a:solidFill>
                  <a:srgbClr val="434343"/>
                </a:solidFill>
              </a:rPr>
              <a:t>;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ключевые решения </a:t>
            </a:r>
            <a:r>
              <a:rPr lang="ru-RU" sz="1600" kern="0" dirty="0">
                <a:solidFill>
                  <a:srgbClr val="434343"/>
                </a:solidFill>
              </a:rPr>
              <a:t>об обработке данных </a:t>
            </a:r>
            <a:r>
              <a:rPr lang="ru-RU" sz="1600" kern="0" dirty="0" smtClean="0">
                <a:solidFill>
                  <a:srgbClr val="434343"/>
                </a:solidFill>
              </a:rPr>
              <a:t>принимаются вне ЕС.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 Рассматриваемые варианты взаимодействия с надзорными органами: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отдельно с каждым надзорным органом по местонахождению офиса Метинвест;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по принципу «единого окна»: назначение представительства (главного офиса), </a:t>
            </a:r>
            <a:r>
              <a:rPr lang="ru-RU" sz="1600" kern="0" dirty="0">
                <a:solidFill>
                  <a:srgbClr val="434343"/>
                </a:solidFill>
              </a:rPr>
              <a:t>которое </a:t>
            </a:r>
            <a:r>
              <a:rPr lang="ru-RU" sz="1600" kern="0" dirty="0" smtClean="0">
                <a:solidFill>
                  <a:srgbClr val="434343"/>
                </a:solidFill>
              </a:rPr>
              <a:t>будет иметь </a:t>
            </a:r>
            <a:r>
              <a:rPr lang="ru-RU" sz="1600" kern="0" dirty="0">
                <a:solidFill>
                  <a:srgbClr val="434343"/>
                </a:solidFill>
              </a:rPr>
              <a:t>полномочия для принятия решений о деятельности по обработке, включая наличие достаточных активов, и возьмёт на себя ответственность за обработку как главное </a:t>
            </a:r>
            <a:r>
              <a:rPr lang="ru-RU" sz="1600" kern="0" dirty="0" smtClean="0">
                <a:solidFill>
                  <a:srgbClr val="434343"/>
                </a:solidFill>
              </a:rPr>
              <a:t>представительство (главный офис).</a:t>
            </a:r>
            <a:endParaRPr lang="ru-RU" sz="1600" kern="0" dirty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ОПРЕДЕЛЕНИЕ НАДЗОРНОГО ОРГАНА В ЕС для группы компаний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14</a:t>
            </a:fld>
            <a:endParaRPr lang="ru-RU">
              <a:solidFill>
                <a:srgbClr val="434343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1" y="5287872"/>
            <a:ext cx="432854" cy="4084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337" y="5195747"/>
            <a:ext cx="7980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Рекомендации по </a:t>
            </a:r>
            <a:r>
              <a:rPr lang="ru-RU" sz="1400" dirty="0" smtClean="0"/>
              <a:t>выбору ведущего надзорного органа изложены </a:t>
            </a:r>
            <a:r>
              <a:rPr lang="ru-RU" sz="1400" dirty="0"/>
              <a:t>Рабочей группой 29 в документе </a:t>
            </a:r>
            <a:r>
              <a:rPr lang="en-US" sz="1400" dirty="0" smtClean="0"/>
              <a:t>WP244</a:t>
            </a:r>
            <a:r>
              <a:rPr lang="ru-RU" sz="1400" dirty="0" smtClean="0"/>
              <a:t> «</a:t>
            </a:r>
            <a:r>
              <a:rPr lang="en-US" sz="1400" dirty="0" smtClean="0"/>
              <a:t>Guidelines </a:t>
            </a:r>
            <a:r>
              <a:rPr lang="en-US" sz="1400" dirty="0"/>
              <a:t>on the Lead Supervisory </a:t>
            </a:r>
            <a:r>
              <a:rPr lang="en-US" sz="1400" dirty="0" smtClean="0"/>
              <a:t>Authority</a:t>
            </a:r>
            <a:r>
              <a:rPr lang="ru-RU" sz="1400" dirty="0" smtClean="0"/>
              <a:t>»</a:t>
            </a:r>
          </a:p>
          <a:p>
            <a:pPr algn="just"/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ec.europa.eu/newsroom/article29/item-detail.cfm?item_id=611235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003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49026" y="1231842"/>
            <a:ext cx="9060594" cy="299774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выявлены процессы, в рамках которых осуществляется передача персональных данных за пределы ЕС (в страны, которые не обеспечивают адекватный уровень защиты данных);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определены </a:t>
            </a:r>
            <a:r>
              <a:rPr lang="ru-RU" sz="1600" kern="0" dirty="0">
                <a:solidFill>
                  <a:srgbClr val="434343"/>
                </a:solidFill>
              </a:rPr>
              <a:t>наиболее </a:t>
            </a:r>
            <a:r>
              <a:rPr lang="ru-RU" sz="1600" kern="0" dirty="0" smtClean="0">
                <a:solidFill>
                  <a:srgbClr val="434343"/>
                </a:solidFill>
              </a:rPr>
              <a:t>подходящие механизмы </a:t>
            </a:r>
            <a:r>
              <a:rPr lang="ru-RU" sz="1600" kern="0" dirty="0">
                <a:solidFill>
                  <a:srgbClr val="434343"/>
                </a:solidFill>
              </a:rPr>
              <a:t>для обеспечения безопасности передачи, например, стандартные договорные условия, обязательные к исполнению корпоративные правила </a:t>
            </a:r>
            <a:r>
              <a:rPr lang="ru-RU" sz="1600" kern="0" dirty="0" smtClean="0">
                <a:solidFill>
                  <a:srgbClr val="434343"/>
                </a:solidFill>
              </a:rPr>
              <a:t>или иные основания, предусмотренные </a:t>
            </a:r>
            <a:r>
              <a:rPr lang="en-US" sz="1600" kern="0" dirty="0" smtClean="0">
                <a:solidFill>
                  <a:srgbClr val="434343"/>
                </a:solidFill>
              </a:rPr>
              <a:t>GDPR</a:t>
            </a:r>
            <a:r>
              <a:rPr lang="ru-RU" sz="1600" kern="0" dirty="0" smtClean="0">
                <a:solidFill>
                  <a:srgbClr val="434343"/>
                </a:solidFill>
              </a:rPr>
              <a:t>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рассматривается целесообразность принятия предусмотренных GDPR Обязательных </a:t>
            </a:r>
            <a:r>
              <a:rPr lang="ru-RU" sz="1600" kern="0" dirty="0">
                <a:solidFill>
                  <a:srgbClr val="434343"/>
                </a:solidFill>
              </a:rPr>
              <a:t>Корпоративных Правил с целью упрощения процесса передачи данных внутри </a:t>
            </a:r>
            <a:r>
              <a:rPr lang="ru-RU" sz="1600" kern="0" dirty="0" smtClean="0">
                <a:solidFill>
                  <a:srgbClr val="434343"/>
                </a:solidFill>
              </a:rPr>
              <a:t>группы компаний.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Трансграничная передача данных: ОПЫТ МЕТИНВЕСТ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15</a:t>
            </a:fld>
            <a:endParaRPr lang="ru-RU">
              <a:solidFill>
                <a:srgbClr val="434343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28" y="5287869"/>
            <a:ext cx="432854" cy="408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2573" y="5038781"/>
            <a:ext cx="8163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Стандартные договорные условия </a:t>
            </a:r>
            <a:r>
              <a:rPr lang="en-US" sz="1400" dirty="0" smtClean="0"/>
              <a:t>2004/915/EC</a:t>
            </a:r>
            <a:r>
              <a:rPr lang="ru-RU" sz="1400" dirty="0" smtClean="0"/>
              <a:t> (Контролер – Контролеру)</a:t>
            </a:r>
          </a:p>
          <a:p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eur-lex.europa.eu/LexUriServ/LexUriServ.do?uri=OJ:L:2004:385:0074:0084:EN:PDF</a:t>
            </a:r>
            <a:endParaRPr lang="ru-RU" sz="1400" dirty="0" smtClean="0"/>
          </a:p>
          <a:p>
            <a:r>
              <a:rPr lang="ru-RU" sz="1400" dirty="0"/>
              <a:t>Стандартные договорные условия </a:t>
            </a:r>
            <a:r>
              <a:rPr lang="en-US" sz="1400" dirty="0"/>
              <a:t>2010/87/EU</a:t>
            </a:r>
            <a:r>
              <a:rPr lang="ru-RU" sz="1400" dirty="0" smtClean="0"/>
              <a:t> </a:t>
            </a:r>
            <a:r>
              <a:rPr lang="ru-RU" sz="1400" dirty="0"/>
              <a:t>(Контролер – </a:t>
            </a:r>
            <a:r>
              <a:rPr lang="ru-RU" sz="1400" dirty="0" smtClean="0"/>
              <a:t>Оператору) </a:t>
            </a:r>
          </a:p>
          <a:p>
            <a:r>
              <a:rPr lang="en-US" sz="1400" dirty="0" smtClean="0">
                <a:hlinkClick r:id="rId5"/>
              </a:rPr>
              <a:t>https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smtClean="0">
                <a:hlinkClick r:id="rId5"/>
              </a:rPr>
              <a:t>eur-lex.europa.eu/LexUriServ/LexUriServ.do?uri=OJ:L:2010:039:0005:0018:EN:PDF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015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317781" y="1268413"/>
            <a:ext cx="5203420" cy="4609702"/>
            <a:chOff x="1317781" y="1268413"/>
            <a:chExt cx="5203420" cy="4609702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1366838" y="1268413"/>
              <a:ext cx="5154363" cy="15388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ru-RU" altLang="ja-JP" sz="2800" b="1" spc="-100" dirty="0" smtClean="0">
                  <a:solidFill>
                    <a:srgbClr val="E6001E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Спасибо </a:t>
              </a:r>
            </a:p>
            <a:p>
              <a:pPr>
                <a:lnSpc>
                  <a:spcPts val="3000"/>
                </a:lnSpc>
              </a:pPr>
              <a:r>
                <a:rPr lang="ru-RU" altLang="ja-JP" sz="2800" b="1" spc="-100" dirty="0" smtClean="0">
                  <a:solidFill>
                    <a:srgbClr val="E6001E"/>
                  </a:solidFill>
                  <a:latin typeface="Arial" panose="020B060402020202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за внимание!</a:t>
              </a:r>
            </a:p>
            <a:p>
              <a:pPr>
                <a:lnSpc>
                  <a:spcPts val="3000"/>
                </a:lnSpc>
              </a:pPr>
              <a:endParaRPr lang="ru-RU" sz="2800" b="1" spc="-100" dirty="0">
                <a:solidFill>
                  <a:srgbClr val="E6001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  <a:p>
              <a:pPr>
                <a:lnSpc>
                  <a:spcPts val="3000"/>
                </a:lnSpc>
              </a:pPr>
              <a:endParaRPr lang="ru-RU" sz="2800" b="1" spc="-100" dirty="0">
                <a:solidFill>
                  <a:srgbClr val="E6001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2" name="Picture 2" descr="F:\Metinvest\brandbook\лого\Metinvest_Logo_AllFormats\Metinvest_Logo_AllFormats\UKR\Metinvest_Logo_Ukr-01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65"/>
            <a:stretch/>
          </p:blipFill>
          <p:spPr bwMode="auto">
            <a:xfrm>
              <a:off x="1317781" y="5586505"/>
              <a:ext cx="1380175" cy="291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74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23061" y="651565"/>
            <a:ext cx="8608793" cy="5184579"/>
            <a:chOff x="1213175" y="642938"/>
            <a:chExt cx="8608793" cy="518457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13175" y="691670"/>
              <a:ext cx="2101931" cy="5135847"/>
            </a:xfrm>
            <a:prstGeom prst="rect">
              <a:avLst/>
            </a:prstGeom>
            <a:solidFill>
              <a:srgbClr val="E42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endParaRPr lang="ru-RU" sz="1463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487814" y="642938"/>
              <a:ext cx="2101931" cy="5159565"/>
            </a:xfrm>
            <a:prstGeom prst="rect">
              <a:avLst/>
            </a:prstGeom>
            <a:solidFill>
              <a:srgbClr val="E420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42950"/>
              <a:endParaRPr lang="ru-RU" sz="1463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403993" y="1180515"/>
              <a:ext cx="1584015" cy="300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>
                <a:spcAft>
                  <a:spcPts val="1194"/>
                </a:spcAft>
              </a:pPr>
              <a:r>
                <a:rPr lang="ru-RU" sz="1950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Добыча 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403993" y="1433811"/>
              <a:ext cx="1992327" cy="300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>
                <a:lnSpc>
                  <a:spcPct val="200000"/>
                </a:lnSpc>
              </a:pPr>
              <a:r>
                <a:rPr lang="ru-RU" sz="975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Бесперебойные поставки сырья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686430" y="984135"/>
              <a:ext cx="1316001" cy="6001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>
                <a:lnSpc>
                  <a:spcPct val="200000"/>
                </a:lnSpc>
              </a:pPr>
              <a:r>
                <a:rPr lang="ru-RU" sz="1950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Логистика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03787" y="1542155"/>
              <a:ext cx="1743295" cy="4501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975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Доставка от металлургического завода  на территорию заказчика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305392" y="1185436"/>
              <a:ext cx="1702365" cy="300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65100" defTabSz="742950">
                <a:spcAft>
                  <a:spcPts val="1194"/>
                </a:spcAft>
              </a:pPr>
              <a:r>
                <a:rPr lang="ru-RU" sz="1950" b="1" dirty="0">
                  <a:solidFill>
                    <a:prstClr val="black"/>
                  </a:solidFill>
                  <a:latin typeface="Calibri" panose="020F0502020204030204"/>
                </a:rPr>
                <a:t>Металлургия 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704869" y="1185155"/>
              <a:ext cx="1240609" cy="300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92869" defTabSz="742950">
                <a:spcAft>
                  <a:spcPts val="1194"/>
                </a:spcAft>
              </a:pPr>
              <a:r>
                <a:rPr lang="ru-RU" sz="1950" b="1" dirty="0">
                  <a:solidFill>
                    <a:prstClr val="black"/>
                  </a:solidFill>
                  <a:latin typeface="Calibri" panose="020F0502020204030204"/>
                </a:rPr>
                <a:t>Продажи 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795416" y="1520976"/>
              <a:ext cx="1985332" cy="300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975" b="1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C</a:t>
              </a:r>
              <a:r>
                <a:rPr lang="ru-RU" sz="975" b="1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charset="0"/>
                  <a:ea typeface="Calibri" charset="0"/>
                  <a:cs typeface="Calibri" charset="0"/>
                </a:rPr>
                <a:t>еть</a:t>
              </a:r>
              <a:r>
                <a:rPr lang="ru-RU" sz="975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charset="0"/>
                  <a:ea typeface="Calibri" charset="0"/>
                  <a:cs typeface="Calibri" charset="0"/>
                </a:rPr>
                <a:t> торговых представительств и сервисных центров по всему миру 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41191" y="2707286"/>
              <a:ext cx="1392452" cy="7001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>
                <a:lnSpc>
                  <a:spcPct val="200000"/>
                </a:lnSpc>
              </a:pPr>
              <a:r>
                <a:rPr lang="it-IT" sz="2275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9</a:t>
              </a:r>
              <a:r>
                <a:rPr lang="ru-RU" sz="2275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-е место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28930" y="3317358"/>
              <a:ext cx="1819451" cy="3502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13506" defTabSz="742950"/>
              <a:r>
                <a:rPr lang="ru-RU" sz="1138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по добыче железной руды в мире 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441191" y="3697496"/>
              <a:ext cx="1582588" cy="0"/>
            </a:xfrm>
            <a:prstGeom prst="line">
              <a:avLst/>
            </a:prstGeom>
            <a:ln>
              <a:solidFill>
                <a:schemeClr val="bg2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465989" y="4295775"/>
              <a:ext cx="1582588" cy="0"/>
            </a:xfrm>
            <a:prstGeom prst="line">
              <a:avLst/>
            </a:prstGeom>
            <a:ln>
              <a:solidFill>
                <a:schemeClr val="bg2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1441191" y="3880888"/>
              <a:ext cx="788299" cy="2500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625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40 млн т</a:t>
              </a:r>
              <a:endParaRPr lang="en-US" sz="1625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10097" y="3746028"/>
              <a:ext cx="959047" cy="5253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производство </a:t>
              </a:r>
            </a:p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железорудного </a:t>
              </a:r>
            </a:p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концентрата 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441191" y="4377436"/>
              <a:ext cx="1819451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Самообеспеченность</a:t>
              </a:r>
              <a:r>
                <a:rPr lang="en-US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*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450023" y="4523561"/>
              <a:ext cx="849571" cy="10131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>
                <a:lnSpc>
                  <a:spcPct val="150000"/>
                </a:lnSpc>
              </a:pPr>
              <a: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&gt; 250%</a:t>
              </a:r>
              <a:b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&gt; 100%</a:t>
              </a:r>
              <a:b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&gt; 30%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109274" y="4602138"/>
              <a:ext cx="1208348" cy="8755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железной рудой</a:t>
              </a:r>
            </a:p>
            <a:p>
              <a:pPr defTabSz="742950"/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коксом</a:t>
              </a:r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defTabSz="742950"/>
              <a:endParaRPr lang="ru-RU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углем</a:t>
              </a:r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57346" y="2997256"/>
              <a:ext cx="1848127" cy="7004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собственная транспортно-экспедиторская компания, глобальная сеть складских и логистических комплексов</a:t>
              </a:r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5677558" y="3729718"/>
              <a:ext cx="1582588" cy="0"/>
            </a:xfrm>
            <a:prstGeom prst="line">
              <a:avLst/>
            </a:prstGeom>
            <a:ln>
              <a:solidFill>
                <a:schemeClr val="bg2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5677558" y="4295775"/>
              <a:ext cx="1582588" cy="0"/>
            </a:xfrm>
            <a:prstGeom prst="line">
              <a:avLst/>
            </a:prstGeom>
            <a:ln>
              <a:solidFill>
                <a:schemeClr val="bg2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5677558" y="4729163"/>
              <a:ext cx="1582588" cy="0"/>
            </a:xfrm>
            <a:prstGeom prst="line">
              <a:avLst/>
            </a:prstGeom>
            <a:ln>
              <a:solidFill>
                <a:schemeClr val="bg2">
                  <a:lumMod val="50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677263" y="3938043"/>
              <a:ext cx="206856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88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68516" y="3780861"/>
              <a:ext cx="788073" cy="1250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813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отгрузка в 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166352" y="3950833"/>
              <a:ext cx="818166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стран</a:t>
              </a:r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668516" y="4359074"/>
              <a:ext cx="316143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130</a:t>
              </a:r>
              <a:endParaRPr lang="en-US" sz="1463" b="1" dirty="0">
                <a:solidFill>
                  <a:prstClr val="whit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166352" y="4384081"/>
              <a:ext cx="1158008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морских портов 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68517" y="4827841"/>
              <a:ext cx="317133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 dirty="0">
                  <a:solidFill>
                    <a:prstClr val="white"/>
                  </a:solidFill>
                  <a:latin typeface="Calibri" charset="0"/>
                  <a:ea typeface="Calibri" charset="0"/>
                  <a:cs typeface="Calibri" charset="0"/>
                </a:rPr>
                <a:t>776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166352" y="4851066"/>
              <a:ext cx="1236614" cy="5253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судов в эксплуатации в течение года </a:t>
              </a:r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532252" y="3729718"/>
              <a:ext cx="1719865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3522485" y="4295775"/>
              <a:ext cx="1719865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3532252" y="4729163"/>
              <a:ext cx="1719865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532251" y="3311885"/>
              <a:ext cx="1819451" cy="3502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b="1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по производству стали в мире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22486" y="2707286"/>
              <a:ext cx="1448411" cy="70019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>
                <a:lnSpc>
                  <a:spcPct val="200000"/>
                </a:lnSpc>
              </a:pPr>
              <a:r>
                <a:rPr lang="it-IT" sz="2275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42</a:t>
              </a:r>
              <a:r>
                <a:rPr lang="ru-RU" sz="2275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-е место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533729" y="3880888"/>
              <a:ext cx="812427" cy="2500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625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12</a:t>
              </a:r>
              <a:r>
                <a:rPr lang="ru-RU" sz="1625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 млн т</a:t>
              </a:r>
              <a:endParaRPr lang="en-US" sz="1625" b="1" dirty="0">
                <a:solidFill>
                  <a:srgbClr val="E4201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391388" y="3883594"/>
              <a:ext cx="1049780" cy="3502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производство  стали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381856" y="4348493"/>
              <a:ext cx="1168780" cy="3502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типоразмеров</a:t>
              </a:r>
            </a:p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продукции</a:t>
              </a:r>
              <a:r>
                <a:rPr lang="ru-RU" sz="1138" dirty="0">
                  <a:solidFill>
                    <a:srgbClr val="E7E6E6">
                      <a:lumMod val="2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33729" y="4371657"/>
              <a:ext cx="868570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свыше </a:t>
              </a:r>
              <a:r>
                <a:rPr lang="en-US" sz="1138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1</a:t>
              </a:r>
              <a:r>
                <a:rPr lang="ru-RU" sz="1138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138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000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464553" y="4808593"/>
              <a:ext cx="1096573" cy="35022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138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  <a:r>
                <a:rPr lang="en-US" sz="1138" dirty="0">
                  <a:solidFill>
                    <a:srgbClr val="E7E6E6">
                      <a:lumMod val="2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в Украине</a:t>
              </a:r>
              <a:r>
                <a:rPr lang="en-US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/>
              </a:r>
              <a:br>
                <a:rPr lang="en-US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138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r>
                <a:rPr lang="en-US" sz="1138" dirty="0">
                  <a:solidFill>
                    <a:srgbClr val="E7E6E6">
                      <a:lumMod val="2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в Европе</a:t>
              </a:r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486670" y="4821163"/>
              <a:ext cx="867653" cy="2501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813" dirty="0">
                  <a:solidFill>
                    <a:srgbClr val="E7E6E6">
                      <a:lumMod val="2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производственные</a:t>
              </a:r>
            </a:p>
            <a:p>
              <a:pPr defTabSz="742950"/>
              <a:r>
                <a:rPr lang="ru-RU" sz="813" dirty="0">
                  <a:solidFill>
                    <a:srgbClr val="E7E6E6">
                      <a:lumMod val="2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площадки</a:t>
              </a:r>
            </a:p>
          </p:txBody>
        </p:sp>
        <p:cxnSp>
          <p:nvCxnSpPr>
            <p:cNvPr id="95" name="Прямая соединительная линия 94"/>
            <p:cNvCxnSpPr/>
            <p:nvPr/>
          </p:nvCxnSpPr>
          <p:spPr>
            <a:xfrm>
              <a:off x="7795416" y="3538150"/>
              <a:ext cx="1820881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7795416" y="3891378"/>
              <a:ext cx="1820881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7795416" y="4239160"/>
              <a:ext cx="1820881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7795416" y="4676717"/>
              <a:ext cx="1820881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7771437" y="3251294"/>
              <a:ext cx="242343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88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114569" y="3287309"/>
              <a:ext cx="959047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стран</a:t>
              </a:r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771437" y="3608875"/>
              <a:ext cx="242344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4</a:t>
              </a:r>
              <a:r>
                <a:rPr lang="ru-RU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3</a:t>
              </a:r>
              <a:endParaRPr lang="en-US" sz="1463" b="1" dirty="0">
                <a:solidFill>
                  <a:srgbClr val="E4201E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114569" y="3644890"/>
              <a:ext cx="959047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офиса продаж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771437" y="3976094"/>
              <a:ext cx="403849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40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114568" y="3991471"/>
              <a:ext cx="1707400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panose="020F0502020204030204"/>
                </a:rPr>
                <a:t>сервисных центров</a:t>
              </a:r>
              <a:endParaRPr lang="en-US" sz="1138" dirty="0">
                <a:solidFill>
                  <a:prstClr val="black"/>
                </a:solidFill>
                <a:latin typeface="Calibri" panose="020F0502020204030204"/>
                <a:ea typeface="Calibri" charset="0"/>
                <a:cs typeface="Calibri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771437" y="4381381"/>
              <a:ext cx="841569" cy="22512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en-US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10</a:t>
              </a:r>
              <a:r>
                <a:rPr lang="ru-RU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463" b="1" dirty="0">
                  <a:solidFill>
                    <a:srgbClr val="E4201E"/>
                  </a:solidFill>
                  <a:latin typeface="Calibri" charset="0"/>
                  <a:ea typeface="Calibri" charset="0"/>
                  <a:cs typeface="Calibri" charset="0"/>
                </a:rPr>
                <a:t>000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506065" y="4407077"/>
              <a:ext cx="1110233" cy="1751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panose="020F0502020204030204"/>
                </a:rPr>
                <a:t>клиентов</a:t>
              </a:r>
              <a:endParaRPr lang="en-US" sz="1138" dirty="0">
                <a:solidFill>
                  <a:prstClr val="black"/>
                </a:solidFill>
                <a:latin typeface="Calibri" panose="020F0502020204030204"/>
                <a:ea typeface="Calibri" charset="0"/>
                <a:cs typeface="Calibri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770447" y="4271929"/>
              <a:ext cx="471852" cy="1250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813" dirty="0">
                  <a:solidFill>
                    <a:srgbClr val="E7E6E6">
                      <a:lumMod val="25000"/>
                    </a:srgbClr>
                  </a:solidFill>
                  <a:latin typeface="Calibri" charset="0"/>
                  <a:ea typeface="Calibri" charset="0"/>
                  <a:cs typeface="Calibri" charset="0"/>
                </a:rPr>
                <a:t>более</a:t>
              </a:r>
              <a:endParaRPr lang="en-US" sz="813" dirty="0">
                <a:solidFill>
                  <a:srgbClr val="E7E6E6">
                    <a:lumMod val="25000"/>
                  </a:srgbClr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770447" y="4794368"/>
              <a:ext cx="1918022" cy="5253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1138" dirty="0">
                  <a:solidFill>
                    <a:prstClr val="black"/>
                  </a:solidFill>
                  <a:latin typeface="Calibri" charset="0"/>
                  <a:ea typeface="Calibri" charset="0"/>
                  <a:cs typeface="Calibri" charset="0"/>
                </a:rPr>
                <a:t>послепродажное обслуживание и техническая поддержка </a:t>
              </a:r>
              <a:endParaRPr lang="en-US" sz="1138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486671" y="1553257"/>
              <a:ext cx="1985332" cy="15004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742950"/>
              <a:r>
                <a:rPr lang="ru-RU" sz="975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Calibri" charset="0"/>
                  <a:ea typeface="Calibri" charset="0"/>
                  <a:cs typeface="Calibri" charset="0"/>
                </a:rPr>
                <a:t>Полный спектр продукции </a:t>
              </a:r>
            </a:p>
          </p:txBody>
        </p:sp>
      </p:grpSp>
      <p:pic>
        <p:nvPicPr>
          <p:cNvPr id="78" name="Изображение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3842" b="58600"/>
          <a:stretch/>
        </p:blipFill>
        <p:spPr>
          <a:xfrm>
            <a:off x="515402" y="1984251"/>
            <a:ext cx="8667750" cy="978373"/>
          </a:xfrm>
          <a:prstGeom prst="rect">
            <a:avLst/>
          </a:prstGeom>
        </p:spPr>
      </p:pic>
      <p:sp>
        <p:nvSpPr>
          <p:cNvPr id="61" name="Заголовок 1"/>
          <p:cNvSpPr txBox="1">
            <a:spLocks/>
          </p:cNvSpPr>
          <p:nvPr/>
        </p:nvSpPr>
        <p:spPr>
          <a:xfrm>
            <a:off x="427957" y="136943"/>
            <a:ext cx="8755195" cy="39183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ts val="2100"/>
              </a:lnSpc>
              <a:spcBef>
                <a:spcPct val="0"/>
              </a:spcBef>
              <a:buNone/>
              <a:defRPr lang="ru-RU" sz="2000" b="1" i="0" kern="1200" cap="none" spc="0" baseline="0" smtClean="0">
                <a:solidFill>
                  <a:srgbClr val="FC4242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800" cap="all" dirty="0" smtClean="0">
                <a:solidFill>
                  <a:schemeClr val="tx1"/>
                </a:solidFill>
                <a:latin typeface="+mj-lt"/>
              </a:rPr>
              <a:t>Метинвест: полный цикл производства, поставок и продаж</a:t>
            </a:r>
            <a:endParaRPr lang="ru-RU" sz="1800" cap="all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715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3</a:t>
            </a:fld>
            <a:endParaRPr lang="ru-RU" dirty="0">
              <a:solidFill>
                <a:srgbClr val="434343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03849" y="3052916"/>
            <a:ext cx="8662171" cy="260379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chemeClr val="tx1"/>
                </a:solidFill>
              </a:rPr>
              <a:t>Вступил в силу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25.05.2018 </a:t>
            </a:r>
            <a:r>
              <a:rPr lang="ru-RU" sz="1600" kern="0" dirty="0" smtClean="0">
                <a:solidFill>
                  <a:schemeClr val="tx1"/>
                </a:solidFill>
              </a:rPr>
              <a:t>без принятия дополнительного законодательства</a:t>
            </a:r>
          </a:p>
          <a:p>
            <a:pPr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chemeClr val="tx1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chemeClr val="tx1"/>
                </a:solidFill>
              </a:rPr>
              <a:t>Цель - защита </a:t>
            </a:r>
            <a:r>
              <a:rPr lang="ru-RU" sz="1600" kern="0" dirty="0">
                <a:solidFill>
                  <a:schemeClr val="tx1"/>
                </a:solidFill>
              </a:rPr>
              <a:t>неприкосновенности частной жизни </a:t>
            </a:r>
            <a:r>
              <a:rPr lang="ru-RU" sz="1600" kern="0" dirty="0" smtClean="0">
                <a:solidFill>
                  <a:schemeClr val="tx1"/>
                </a:solidFill>
              </a:rPr>
              <a:t>граждан, </a:t>
            </a:r>
            <a:r>
              <a:rPr lang="ru-RU" sz="1600" kern="0" dirty="0">
                <a:solidFill>
                  <a:schemeClr val="tx1"/>
                </a:solidFill>
              </a:rPr>
              <a:t>противодействие утечкам и неправомерному использованию их персональных </a:t>
            </a:r>
            <a:r>
              <a:rPr lang="ru-RU" sz="1600" kern="0" dirty="0" smtClean="0">
                <a:solidFill>
                  <a:schemeClr val="tx1"/>
                </a:solidFill>
              </a:rPr>
              <a:t>данных</a:t>
            </a:r>
          </a:p>
          <a:p>
            <a:pPr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chemeClr val="tx1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chemeClr val="tx1"/>
                </a:solidFill>
              </a:rPr>
              <a:t>Основная задача – </a:t>
            </a:r>
            <a:r>
              <a:rPr lang="ru-RU" sz="1600" kern="0" dirty="0">
                <a:solidFill>
                  <a:schemeClr val="tx1"/>
                </a:solidFill>
              </a:rPr>
              <a:t>установление контроля </a:t>
            </a:r>
            <a:r>
              <a:rPr lang="ru-RU" sz="1600" kern="0" dirty="0" smtClean="0">
                <a:solidFill>
                  <a:schemeClr val="tx1"/>
                </a:solidFill>
              </a:rPr>
              <a:t>граждан </a:t>
            </a:r>
            <a:r>
              <a:rPr lang="ru-RU" sz="1600" kern="0" dirty="0">
                <a:solidFill>
                  <a:schemeClr val="tx1"/>
                </a:solidFill>
              </a:rPr>
              <a:t>над своими персональными </a:t>
            </a:r>
            <a:r>
              <a:rPr lang="ru-RU" sz="1600" kern="0" dirty="0" smtClean="0">
                <a:solidFill>
                  <a:schemeClr val="tx1"/>
                </a:solidFill>
              </a:rPr>
              <a:t>данными и  </a:t>
            </a:r>
            <a:r>
              <a:rPr lang="ru-RU" sz="1600" kern="0" dirty="0">
                <a:solidFill>
                  <a:schemeClr val="tx1"/>
                </a:solidFill>
              </a:rPr>
              <a:t>унификация законодательства </a:t>
            </a:r>
            <a:r>
              <a:rPr lang="ru-RU" sz="1600" kern="0" dirty="0" smtClean="0">
                <a:solidFill>
                  <a:schemeClr val="tx1"/>
                </a:solidFill>
              </a:rPr>
              <a:t>ЕС</a:t>
            </a:r>
          </a:p>
          <a:p>
            <a:pPr algn="just" eaLnBrk="0" hangingPunct="0">
              <a:spcBef>
                <a:spcPct val="20000"/>
              </a:spcBef>
              <a:defRPr/>
            </a:pPr>
            <a:endParaRPr lang="ru-RU" sz="1600" kern="0" dirty="0">
              <a:solidFill>
                <a:schemeClr val="tx1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chemeClr val="tx1"/>
                </a:solidFill>
              </a:rPr>
              <a:t>Экстерриториальный характер</a:t>
            </a:r>
            <a:endParaRPr lang="ru-RU" sz="1200" kern="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5491" y="301925"/>
            <a:ext cx="9121203" cy="568014"/>
          </a:xfrm>
        </p:spPr>
        <p:txBody>
          <a:bodyPr>
            <a:normAutofit/>
          </a:bodyPr>
          <a:lstStyle/>
          <a:p>
            <a:r>
              <a:rPr lang="ru-RU" sz="1800" cap="all" dirty="0" smtClean="0">
                <a:solidFill>
                  <a:srgbClr val="FF0000"/>
                </a:solidFill>
                <a:latin typeface="+mj-lt"/>
              </a:rPr>
              <a:t>GDPR: </a:t>
            </a:r>
            <a:r>
              <a:rPr lang="en-US" altLang="ja-JP" sz="1800" cap="all" spc="-100" dirty="0">
                <a:solidFill>
                  <a:srgbClr val="FF0000"/>
                </a:solidFill>
                <a:latin typeface="+mj-lt"/>
                <a:ea typeface="Tahoma" panose="020B0604030504040204" pitchFamily="34" charset="0"/>
              </a:rPr>
              <a:t>General Data Protection Regulation </a:t>
            </a:r>
            <a:endParaRPr lang="ru-RU" sz="1800" cap="all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849" y="1282383"/>
            <a:ext cx="65314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Регламент ЕС № 2016/679 «О защите физических лиц в отношении обработки персональных данных и о свободном перемещении таких данных</a:t>
            </a:r>
            <a:r>
              <a:rPr lang="ru-RU" sz="1600" b="1" dirty="0" smtClean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» </a:t>
            </a:r>
            <a:r>
              <a:rPr lang="ru-RU" sz="16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принят Европейским парламентом и советом 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26.04.2016 для </a:t>
            </a:r>
            <a:r>
              <a:rPr lang="ru-RU" sz="16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замены Директивы по защите данных от </a:t>
            </a:r>
            <a:r>
              <a:rPr lang="ru-RU" sz="1600" dirty="0" smtClean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1995 </a:t>
            </a:r>
            <a:r>
              <a:rPr lang="ru-RU" sz="1600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года</a:t>
            </a:r>
            <a:endParaRPr lang="ru-RU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0000"/>
                    </a14:imgEffect>
                    <a14:imgEffect>
                      <a14:brightnessContrast bright="40000" contrast="-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96012" y="1052350"/>
            <a:ext cx="1570008" cy="16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01925" y="1376584"/>
            <a:ext cx="9060594" cy="398262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создана рабочая группа, которая возглавила имплементацию требований </a:t>
            </a:r>
            <a:r>
              <a:rPr lang="en-US" sz="1600" kern="0" dirty="0" smtClean="0">
                <a:solidFill>
                  <a:srgbClr val="434343"/>
                </a:solidFill>
              </a:rPr>
              <a:t>GDPR</a:t>
            </a:r>
            <a:r>
              <a:rPr lang="ru-RU" sz="1600" kern="0" dirty="0" smtClean="0">
                <a:solidFill>
                  <a:srgbClr val="434343"/>
                </a:solidFill>
              </a:rPr>
              <a:t> внутри группы предприятий при участии представителей всех функций, задействованных в обработке персональных данных;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получена поддержка руководства Управляющей компании;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подготовлен план действий;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запланирован </a:t>
            </a:r>
            <a:r>
              <a:rPr lang="ru-RU" sz="1600" kern="0" dirty="0" smtClean="0">
                <a:solidFill>
                  <a:srgbClr val="434343"/>
                </a:solidFill>
              </a:rPr>
              <a:t>бюджет для реализации программы </a:t>
            </a:r>
            <a:r>
              <a:rPr lang="ru-RU" sz="1600" kern="0" dirty="0">
                <a:solidFill>
                  <a:srgbClr val="434343"/>
                </a:solidFill>
              </a:rPr>
              <a:t>внедрения и оценки выполнения требований регламента </a:t>
            </a:r>
            <a:r>
              <a:rPr lang="ru-RU" sz="1600" kern="0" dirty="0" smtClean="0">
                <a:solidFill>
                  <a:srgbClr val="434343"/>
                </a:solidFill>
              </a:rPr>
              <a:t>GDPR;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назначены ответственные лица в каждом структурном подразделении Управляющей компании и на предприятиях.</a:t>
            </a: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303406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ПОДГОТОВКА К имплементации </a:t>
            </a:r>
            <a:r>
              <a:rPr lang="en-US" sz="1800" cap="all" dirty="0" smtClean="0">
                <a:latin typeface="+mj-lt"/>
              </a:rPr>
              <a:t>GDPR</a:t>
            </a:r>
            <a:r>
              <a:rPr lang="ru-RU" sz="1800" cap="all" dirty="0" smtClean="0">
                <a:latin typeface="+mj-lt"/>
              </a:rPr>
              <a:t>: ОПЫТ МЕТИНВЕСТ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4</a:t>
            </a:fld>
            <a:endParaRPr lang="ru-RU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96128" y="1099068"/>
            <a:ext cx="8869892" cy="230832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GDPR </a:t>
            </a:r>
            <a:r>
              <a:rPr lang="ru-RU" sz="1600" kern="0" dirty="0">
                <a:solidFill>
                  <a:srgbClr val="434343"/>
                </a:solidFill>
              </a:rPr>
              <a:t>применяется в отношении компаний:</a:t>
            </a:r>
          </a:p>
          <a:p>
            <a:pPr marL="285750" lvl="0" indent="-285750" algn="just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зарегистрированных </a:t>
            </a:r>
            <a:r>
              <a:rPr lang="ru-RU" sz="1600" kern="0" dirty="0">
                <a:solidFill>
                  <a:srgbClr val="434343"/>
                </a:solidFill>
              </a:rPr>
              <a:t>в ЕС, </a:t>
            </a:r>
            <a:r>
              <a:rPr lang="ru-RU" sz="1600" kern="0" dirty="0" smtClean="0">
                <a:solidFill>
                  <a:srgbClr val="434343"/>
                </a:solidFill>
              </a:rPr>
              <a:t>независимо </a:t>
            </a:r>
            <a:r>
              <a:rPr lang="ru-RU" sz="1600" kern="0" dirty="0">
                <a:solidFill>
                  <a:srgbClr val="434343"/>
                </a:solidFill>
              </a:rPr>
              <a:t>от того, происходит ли обработка данных на территории ЕС или </a:t>
            </a:r>
            <a:r>
              <a:rPr lang="ru-RU" sz="1600" kern="0" dirty="0" smtClean="0">
                <a:solidFill>
                  <a:srgbClr val="434343"/>
                </a:solidFill>
              </a:rPr>
              <a:t>нет;</a:t>
            </a:r>
          </a:p>
          <a:p>
            <a:pPr marL="285750" lvl="0" indent="-285750" algn="just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незарегистрированных </a:t>
            </a:r>
            <a:r>
              <a:rPr lang="ru-RU" sz="1600" kern="0" dirty="0">
                <a:solidFill>
                  <a:srgbClr val="434343"/>
                </a:solidFill>
              </a:rPr>
              <a:t>в ЕС, но предлагающих товары и услуги (на платной или бесплатной основе) лицам, проживающим в ЕС; </a:t>
            </a:r>
            <a:r>
              <a:rPr lang="ru-RU" sz="1600" kern="0" dirty="0" smtClean="0">
                <a:solidFill>
                  <a:srgbClr val="434343"/>
                </a:solidFill>
              </a:rPr>
              <a:t>или</a:t>
            </a:r>
          </a:p>
          <a:p>
            <a:pPr marL="285750" lvl="0" indent="-285750" algn="just" eaLnBrk="0" hangingPunct="0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незарегистрированных </a:t>
            </a:r>
            <a:r>
              <a:rPr lang="ru-RU" sz="1600" kern="0" dirty="0">
                <a:solidFill>
                  <a:srgbClr val="434343"/>
                </a:solidFill>
              </a:rPr>
              <a:t>в ЕС, но отслеживающих поведение </a:t>
            </a:r>
            <a:r>
              <a:rPr lang="ru-RU" sz="1600" kern="0" dirty="0" smtClean="0">
                <a:solidFill>
                  <a:srgbClr val="434343"/>
                </a:solidFill>
              </a:rPr>
              <a:t>лиц, находящихся в ЕС.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60495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АНАЛИЗ ПРИМЕНИМОСТИ </a:t>
            </a:r>
            <a:r>
              <a:rPr lang="en-US" sz="1800" cap="all" dirty="0" smtClean="0">
                <a:latin typeface="+mj-lt"/>
              </a:rPr>
              <a:t>GDPR</a:t>
            </a: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5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6708" y="4376661"/>
            <a:ext cx="79893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European Data Protection Board </a:t>
            </a:r>
            <a:r>
              <a:rPr lang="ru-RU" sz="1400" dirty="0"/>
              <a:t>в документе «</a:t>
            </a:r>
            <a:r>
              <a:rPr lang="en-US" sz="1400" dirty="0"/>
              <a:t>The European Data Protection Board Guidelines 3/2018 on the territorial scope of the GDPR (Article 3) – Version for public consultation» </a:t>
            </a:r>
            <a:r>
              <a:rPr lang="ru-RU" sz="1400" dirty="0" smtClean="0"/>
              <a:t>указывает </a:t>
            </a:r>
            <a:r>
              <a:rPr lang="ru-RU" sz="1400" dirty="0"/>
              <a:t>на необходимость оценки применимости </a:t>
            </a:r>
            <a:r>
              <a:rPr lang="en-US" sz="1400" dirty="0"/>
              <a:t>GDPR c </a:t>
            </a:r>
            <a:r>
              <a:rPr lang="ru-RU" sz="1400" dirty="0"/>
              <a:t>учетом обстоятельств каждого конкретного случая (</a:t>
            </a:r>
            <a:r>
              <a:rPr lang="en-US" sz="1400" dirty="0"/>
              <a:t>on a case-by-case basis</a:t>
            </a:r>
            <a:r>
              <a:rPr lang="en-US" sz="1400" dirty="0" smtClean="0"/>
              <a:t>)</a:t>
            </a:r>
            <a:endParaRPr lang="ru-RU" sz="1400" dirty="0" smtClean="0"/>
          </a:p>
          <a:p>
            <a:pPr algn="just"/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edpb.europa.eu/sites/edpb/files/files/file1/edpb_guidelines_3_2018_territorial_scope_en.pdf</a:t>
            </a:r>
            <a:endParaRPr lang="ru-RU" sz="1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781" y="4490625"/>
            <a:ext cx="432854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5092445" y="942488"/>
            <a:ext cx="4270074" cy="314547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rgbClr val="434343"/>
                </a:solidFill>
              </a:rPr>
              <a:t>Предприятия Группы Метинвест:</a:t>
            </a:r>
            <a:endParaRPr lang="ru-RU" sz="1600" b="1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связаны отношениями </a:t>
            </a:r>
            <a:r>
              <a:rPr lang="ru-RU" sz="1600" kern="0" dirty="0">
                <a:solidFill>
                  <a:srgbClr val="434343"/>
                </a:solidFill>
              </a:rPr>
              <a:t>контроля с предприятиями, находящимися в </a:t>
            </a:r>
            <a:r>
              <a:rPr lang="ru-RU" sz="1600" kern="0" dirty="0" smtClean="0">
                <a:solidFill>
                  <a:srgbClr val="434343"/>
                </a:solidFill>
              </a:rPr>
              <a:t>ЕС;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поставляют продукцию в страны ЕС;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работают с клиентами </a:t>
            </a:r>
            <a:r>
              <a:rPr lang="ru-RU" sz="1600" kern="0" dirty="0">
                <a:solidFill>
                  <a:srgbClr val="434343"/>
                </a:solidFill>
              </a:rPr>
              <a:t>в </a:t>
            </a:r>
            <a:r>
              <a:rPr lang="ru-RU" sz="1600" kern="0" dirty="0" smtClean="0">
                <a:solidFill>
                  <a:srgbClr val="434343"/>
                </a:solidFill>
              </a:rPr>
              <a:t>ЕС;</a:t>
            </a: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представлены в </a:t>
            </a:r>
            <a:r>
              <a:rPr lang="ru-RU" sz="1600" kern="0" dirty="0">
                <a:solidFill>
                  <a:srgbClr val="434343"/>
                </a:solidFill>
              </a:rPr>
              <a:t>социальных </a:t>
            </a:r>
            <a:r>
              <a:rPr lang="ru-RU" sz="1600" kern="0" dirty="0" smtClean="0">
                <a:solidFill>
                  <a:srgbClr val="434343"/>
                </a:solidFill>
              </a:rPr>
              <a:t>сетях;</a:t>
            </a: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размещают полученные </a:t>
            </a:r>
            <a:r>
              <a:rPr lang="ru-RU" sz="1600" kern="0" dirty="0">
                <a:solidFill>
                  <a:srgbClr val="434343"/>
                </a:solidFill>
              </a:rPr>
              <a:t>ими ПД на серверах, расположенных в </a:t>
            </a:r>
            <a:r>
              <a:rPr lang="ru-RU" sz="1600" kern="0" dirty="0" smtClean="0">
                <a:solidFill>
                  <a:srgbClr val="434343"/>
                </a:solidFill>
              </a:rPr>
              <a:t>ЕС;</a:t>
            </a: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осуществляют сбор ПД на сайтах компании.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>
              <a:solidFill>
                <a:srgbClr val="434343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18854" y="942488"/>
            <a:ext cx="4354366" cy="472129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lang="en-US" sz="1600" b="1" kern="0" dirty="0" smtClean="0">
                <a:solidFill>
                  <a:srgbClr val="434343"/>
                </a:solidFill>
              </a:rPr>
              <a:t>GDPR</a:t>
            </a:r>
            <a:r>
              <a:rPr lang="ru-RU" sz="1600" b="1" kern="0" dirty="0" smtClean="0">
                <a:solidFill>
                  <a:srgbClr val="434343"/>
                </a:solidFill>
              </a:rPr>
              <a:t>: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Если </a:t>
            </a:r>
            <a:r>
              <a:rPr lang="ru-RU" sz="1600" kern="0" dirty="0">
                <a:solidFill>
                  <a:srgbClr val="434343"/>
                </a:solidFill>
              </a:rPr>
              <a:t>компания не зарегистрирована в ЕС, следует изучить деятельность компании, если такая деятельность включает следующее: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•предложение товаров и услуг (на платной или бесплатной основе) лицам, проживающим в ЕС, или организациям, зарегистрированным в </a:t>
            </a:r>
            <a:r>
              <a:rPr lang="ru-RU" sz="1600" kern="0" dirty="0" smtClean="0">
                <a:solidFill>
                  <a:srgbClr val="434343"/>
                </a:solidFill>
              </a:rPr>
              <a:t>ЕС;</a:t>
            </a:r>
            <a:endParaRPr lang="ru-RU" sz="1600" kern="0" dirty="0">
              <a:solidFill>
                <a:srgbClr val="434343"/>
              </a:solidFill>
            </a:endParaRP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•сайты и прочие онлайн-сервисы компании предоставляют доступ или нацелены на аудиторию, включающую лиц, проживающих в ЕС, в частности, с контентом на языке жителей стран </a:t>
            </a:r>
            <a:r>
              <a:rPr lang="ru-RU" sz="1600" kern="0" dirty="0" smtClean="0">
                <a:solidFill>
                  <a:srgbClr val="434343"/>
                </a:solidFill>
              </a:rPr>
              <a:t>ЕС; </a:t>
            </a:r>
            <a:r>
              <a:rPr lang="ru-RU" sz="1600" kern="0" dirty="0">
                <a:solidFill>
                  <a:srgbClr val="434343"/>
                </a:solidFill>
              </a:rPr>
              <a:t>или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•мониторинг поведения лиц, проживающих в ЕС, включая рекламу через интернет, использующую данные поведенческого анализа, формирование </a:t>
            </a:r>
            <a:r>
              <a:rPr lang="ru-RU" sz="1600" kern="0" dirty="0" smtClean="0">
                <a:solidFill>
                  <a:srgbClr val="434343"/>
                </a:solidFill>
              </a:rPr>
              <a:t>профиля.</a:t>
            </a:r>
            <a:endParaRPr lang="ru-RU" sz="1600" kern="0" dirty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>
                <a:latin typeface="+mj-lt"/>
              </a:rPr>
              <a:t>АНАЛИЗ ПРИМЕНИМОСТИ </a:t>
            </a:r>
            <a:r>
              <a:rPr lang="en-US" sz="1800" cap="all" dirty="0">
                <a:latin typeface="+mj-lt"/>
              </a:rPr>
              <a:t>GDPR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6</a:t>
            </a:fld>
            <a:endParaRPr lang="ru-RU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процесс 13"/>
          <p:cNvSpPr/>
          <p:nvPr/>
        </p:nvSpPr>
        <p:spPr>
          <a:xfrm>
            <a:off x="609249" y="1302715"/>
            <a:ext cx="4270074" cy="4130361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Укрепление </a:t>
            </a:r>
            <a:r>
              <a:rPr lang="ru-RU" sz="1600" kern="0" dirty="0">
                <a:solidFill>
                  <a:srgbClr val="434343"/>
                </a:solidFill>
              </a:rPr>
              <a:t>бренда и репутации </a:t>
            </a:r>
            <a:r>
              <a:rPr lang="ru-RU" sz="1600" kern="0" dirty="0" smtClean="0">
                <a:solidFill>
                  <a:srgbClr val="434343"/>
                </a:solidFill>
              </a:rPr>
              <a:t>Метинвест, </a:t>
            </a:r>
            <a:r>
              <a:rPr lang="ru-RU" sz="1600" kern="0" dirty="0">
                <a:solidFill>
                  <a:srgbClr val="434343"/>
                </a:solidFill>
              </a:rPr>
              <a:t>которая соответствует международным законодательным актам и обеспечивает необходимый уровень защиты персональных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данных.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>
                <a:solidFill>
                  <a:srgbClr val="434343"/>
                </a:solidFill>
              </a:rPr>
              <a:t>Построение доверительных отношений с </a:t>
            </a:r>
            <a:r>
              <a:rPr lang="ru-RU" sz="1600" kern="0" dirty="0" smtClean="0">
                <a:solidFill>
                  <a:srgbClr val="434343"/>
                </a:solidFill>
              </a:rPr>
              <a:t>нашими работниками, клиентами </a:t>
            </a:r>
            <a:r>
              <a:rPr lang="ru-RU" sz="1600" kern="0" dirty="0">
                <a:solidFill>
                  <a:srgbClr val="434343"/>
                </a:solidFill>
              </a:rPr>
              <a:t>и </a:t>
            </a:r>
            <a:r>
              <a:rPr lang="ru-RU" sz="1600" kern="0" dirty="0" smtClean="0">
                <a:solidFill>
                  <a:srgbClr val="434343"/>
                </a:solidFill>
              </a:rPr>
              <a:t>партнерами, повышение уровня их </a:t>
            </a:r>
            <a:r>
              <a:rPr lang="ru-RU" sz="1600" kern="0" dirty="0">
                <a:solidFill>
                  <a:srgbClr val="434343"/>
                </a:solidFill>
              </a:rPr>
              <a:t>лояльности.</a:t>
            </a:r>
            <a:endParaRPr lang="ru-RU" sz="1200" kern="0" dirty="0">
              <a:solidFill>
                <a:srgbClr val="434343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008153" y="1007250"/>
            <a:ext cx="4354366" cy="472129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Необходимость </a:t>
            </a:r>
            <a:r>
              <a:rPr lang="ru-RU" sz="1600" kern="0" dirty="0">
                <a:solidFill>
                  <a:srgbClr val="434343"/>
                </a:solidFill>
              </a:rPr>
              <a:t>соответствия </a:t>
            </a:r>
            <a:r>
              <a:rPr lang="ru-RU" sz="1600" kern="0" dirty="0" smtClean="0">
                <a:solidFill>
                  <a:srgbClr val="434343"/>
                </a:solidFill>
              </a:rPr>
              <a:t>регулятор-ному </a:t>
            </a:r>
            <a:r>
              <a:rPr lang="ru-RU" sz="1600" kern="0" dirty="0">
                <a:solidFill>
                  <a:srgbClr val="434343"/>
                </a:solidFill>
              </a:rPr>
              <a:t>полю, в котором ведется </a:t>
            </a:r>
            <a:r>
              <a:rPr lang="ru-RU" sz="1600" kern="0" dirty="0" smtClean="0">
                <a:solidFill>
                  <a:srgbClr val="434343"/>
                </a:solidFill>
              </a:rPr>
              <a:t>бизнес.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>
                <a:solidFill>
                  <a:srgbClr val="434343"/>
                </a:solidFill>
              </a:rPr>
              <a:t>Ужесточение санкций регуляторных </a:t>
            </a:r>
            <a:r>
              <a:rPr lang="ru-RU" sz="1600" kern="0" dirty="0" smtClean="0">
                <a:solidFill>
                  <a:srgbClr val="434343"/>
                </a:solidFill>
              </a:rPr>
              <a:t>органов.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>
                <a:solidFill>
                  <a:srgbClr val="434343"/>
                </a:solidFill>
              </a:rPr>
              <a:t>Увеличение расходов, связанных с восстановлением деятельности от возможных нарушений персональных данных и судебных исков от пострадавших субъектов персональных данных.</a:t>
            </a:r>
            <a:r>
              <a:rPr lang="ru-RU" sz="1600" kern="0" dirty="0" smtClean="0">
                <a:solidFill>
                  <a:srgbClr val="434343"/>
                </a:solidFill>
              </a:rPr>
              <a:t> </a:t>
            </a:r>
            <a:endParaRPr lang="en-US" sz="1200" dirty="0">
              <a:solidFill>
                <a:srgbClr val="434343"/>
              </a:solidFill>
            </a:endParaRPr>
          </a:p>
        </p:txBody>
      </p:sp>
      <p:grpSp>
        <p:nvGrpSpPr>
          <p:cNvPr id="8" name="Group 5"/>
          <p:cNvGrpSpPr/>
          <p:nvPr/>
        </p:nvGrpSpPr>
        <p:grpSpPr>
          <a:xfrm>
            <a:off x="6348037" y="1179778"/>
            <a:ext cx="1674598" cy="1674598"/>
            <a:chOff x="1510724" y="1244448"/>
            <a:chExt cx="1674598" cy="1674598"/>
          </a:xfrm>
        </p:grpSpPr>
        <p:sp>
          <p:nvSpPr>
            <p:cNvPr id="9" name="Oval 11"/>
            <p:cNvSpPr/>
            <p:nvPr/>
          </p:nvSpPr>
          <p:spPr>
            <a:xfrm>
              <a:off x="1510724" y="1244448"/>
              <a:ext cx="1674598" cy="1674598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46"/>
            <p:cNvSpPr>
              <a:spLocks noChangeAspect="1" noEditPoints="1"/>
            </p:cNvSpPr>
            <p:nvPr/>
          </p:nvSpPr>
          <p:spPr bwMode="auto">
            <a:xfrm>
              <a:off x="1831857" y="1560801"/>
              <a:ext cx="930323" cy="1041892"/>
            </a:xfrm>
            <a:custGeom>
              <a:avLst/>
              <a:gdLst>
                <a:gd name="T0" fmla="*/ 1526 w 2268"/>
                <a:gd name="T1" fmla="*/ 1754 h 2540"/>
                <a:gd name="T2" fmla="*/ 1571 w 2268"/>
                <a:gd name="T3" fmla="*/ 1774 h 2540"/>
                <a:gd name="T4" fmla="*/ 1621 w 2268"/>
                <a:gd name="T5" fmla="*/ 1767 h 2540"/>
                <a:gd name="T6" fmla="*/ 2036 w 2268"/>
                <a:gd name="T7" fmla="*/ 1365 h 2540"/>
                <a:gd name="T8" fmla="*/ 2060 w 2268"/>
                <a:gd name="T9" fmla="*/ 1330 h 2540"/>
                <a:gd name="T10" fmla="*/ 2067 w 2268"/>
                <a:gd name="T11" fmla="*/ 1280 h 2540"/>
                <a:gd name="T12" fmla="*/ 2049 w 2268"/>
                <a:gd name="T13" fmla="*/ 1232 h 2540"/>
                <a:gd name="T14" fmla="*/ 1914 w 2268"/>
                <a:gd name="T15" fmla="*/ 1094 h 2540"/>
                <a:gd name="T16" fmla="*/ 1870 w 2268"/>
                <a:gd name="T17" fmla="*/ 1072 h 2540"/>
                <a:gd name="T18" fmla="*/ 1823 w 2268"/>
                <a:gd name="T19" fmla="*/ 1072 h 2540"/>
                <a:gd name="T20" fmla="*/ 1778 w 2268"/>
                <a:gd name="T21" fmla="*/ 1093 h 2540"/>
                <a:gd name="T22" fmla="*/ 1407 w 2268"/>
                <a:gd name="T23" fmla="*/ 681 h 2540"/>
                <a:gd name="T24" fmla="*/ 1415 w 2268"/>
                <a:gd name="T25" fmla="*/ 634 h 2540"/>
                <a:gd name="T26" fmla="*/ 1403 w 2268"/>
                <a:gd name="T27" fmla="*/ 588 h 2540"/>
                <a:gd name="T28" fmla="*/ 1271 w 2268"/>
                <a:gd name="T29" fmla="*/ 449 h 2540"/>
                <a:gd name="T30" fmla="*/ 1225 w 2268"/>
                <a:gd name="T31" fmla="*/ 422 h 2540"/>
                <a:gd name="T32" fmla="*/ 1174 w 2268"/>
                <a:gd name="T33" fmla="*/ 420 h 2540"/>
                <a:gd name="T34" fmla="*/ 1127 w 2268"/>
                <a:gd name="T35" fmla="*/ 442 h 2540"/>
                <a:gd name="T36" fmla="*/ 731 w 2268"/>
                <a:gd name="T37" fmla="*/ 841 h 2540"/>
                <a:gd name="T38" fmla="*/ 714 w 2268"/>
                <a:gd name="T39" fmla="*/ 889 h 2540"/>
                <a:gd name="T40" fmla="*/ 721 w 2268"/>
                <a:gd name="T41" fmla="*/ 940 h 2540"/>
                <a:gd name="T42" fmla="*/ 858 w 2268"/>
                <a:gd name="T43" fmla="*/ 1090 h 2540"/>
                <a:gd name="T44" fmla="*/ 889 w 2268"/>
                <a:gd name="T45" fmla="*/ 1111 h 2540"/>
                <a:gd name="T46" fmla="*/ 932 w 2268"/>
                <a:gd name="T47" fmla="*/ 1121 h 2540"/>
                <a:gd name="T48" fmla="*/ 976 w 2268"/>
                <a:gd name="T49" fmla="*/ 1112 h 2540"/>
                <a:gd name="T50" fmla="*/ 1377 w 2268"/>
                <a:gd name="T51" fmla="*/ 1501 h 2540"/>
                <a:gd name="T52" fmla="*/ 1365 w 2268"/>
                <a:gd name="T53" fmla="*/ 1543 h 2540"/>
                <a:gd name="T54" fmla="*/ 1372 w 2268"/>
                <a:gd name="T55" fmla="*/ 1587 h 2540"/>
                <a:gd name="T56" fmla="*/ 1396 w 2268"/>
                <a:gd name="T57" fmla="*/ 1626 h 2540"/>
                <a:gd name="T58" fmla="*/ 1850 w 2268"/>
                <a:gd name="T59" fmla="*/ 1166 h 2540"/>
                <a:gd name="T60" fmla="*/ 1971 w 2268"/>
                <a:gd name="T61" fmla="*/ 1290 h 2540"/>
                <a:gd name="T62" fmla="*/ 1589 w 2268"/>
                <a:gd name="T63" fmla="*/ 1675 h 2540"/>
                <a:gd name="T64" fmla="*/ 1465 w 2268"/>
                <a:gd name="T65" fmla="*/ 1558 h 2540"/>
                <a:gd name="T66" fmla="*/ 1839 w 2268"/>
                <a:gd name="T67" fmla="*/ 1168 h 2540"/>
                <a:gd name="T68" fmla="*/ 930 w 2268"/>
                <a:gd name="T69" fmla="*/ 1024 h 2540"/>
                <a:gd name="T70" fmla="*/ 809 w 2268"/>
                <a:gd name="T71" fmla="*/ 899 h 2540"/>
                <a:gd name="T72" fmla="*/ 1191 w 2268"/>
                <a:gd name="T73" fmla="*/ 515 h 2540"/>
                <a:gd name="T74" fmla="*/ 1317 w 2268"/>
                <a:gd name="T75" fmla="*/ 632 h 2540"/>
                <a:gd name="T76" fmla="*/ 941 w 2268"/>
                <a:gd name="T77" fmla="*/ 1021 h 2540"/>
                <a:gd name="T78" fmla="*/ 1029 w 2268"/>
                <a:gd name="T79" fmla="*/ 1002 h 2540"/>
                <a:gd name="T80" fmla="*/ 273 w 2268"/>
                <a:gd name="T81" fmla="*/ 1985 h 2540"/>
                <a:gd name="T82" fmla="*/ 225 w 2268"/>
                <a:gd name="T83" fmla="*/ 1968 h 2540"/>
                <a:gd name="T84" fmla="*/ 175 w 2268"/>
                <a:gd name="T85" fmla="*/ 1974 h 2540"/>
                <a:gd name="T86" fmla="*/ 0 w 2268"/>
                <a:gd name="T87" fmla="*/ 2138 h 2540"/>
                <a:gd name="T88" fmla="*/ 498 w 2268"/>
                <a:gd name="T89" fmla="*/ 2326 h 2540"/>
                <a:gd name="T90" fmla="*/ 515 w 2268"/>
                <a:gd name="T91" fmla="*/ 2278 h 2540"/>
                <a:gd name="T92" fmla="*/ 508 w 2268"/>
                <a:gd name="T93" fmla="*/ 2228 h 2540"/>
                <a:gd name="T94" fmla="*/ 416 w 2268"/>
                <a:gd name="T95" fmla="*/ 2275 h 2540"/>
                <a:gd name="T96" fmla="*/ 212 w 2268"/>
                <a:gd name="T97" fmla="*/ 2064 h 2540"/>
                <a:gd name="T98" fmla="*/ 416 w 2268"/>
                <a:gd name="T99" fmla="*/ 2260 h 2540"/>
                <a:gd name="T100" fmla="*/ 1792 w 2268"/>
                <a:gd name="T101" fmla="*/ 0 h 2540"/>
                <a:gd name="T102" fmla="*/ 994 w 2268"/>
                <a:gd name="T103" fmla="*/ 1363 h 2540"/>
                <a:gd name="T104" fmla="*/ 1021 w 2268"/>
                <a:gd name="T105" fmla="*/ 1199 h 2540"/>
                <a:gd name="T106" fmla="*/ 2268 w 2268"/>
                <a:gd name="T107" fmla="*/ 583 h 2540"/>
                <a:gd name="T108" fmla="*/ 2126 w 2268"/>
                <a:gd name="T109" fmla="*/ 480 h 2540"/>
                <a:gd name="T110" fmla="*/ 440 w 2268"/>
                <a:gd name="T111" fmla="*/ 2480 h 2540"/>
                <a:gd name="T112" fmla="*/ 2164 w 2268"/>
                <a:gd name="T113" fmla="*/ 2437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68" h="2540">
                  <a:moveTo>
                    <a:pt x="1396" y="1626"/>
                  </a:moveTo>
                  <a:lnTo>
                    <a:pt x="1511" y="1740"/>
                  </a:lnTo>
                  <a:lnTo>
                    <a:pt x="1511" y="1740"/>
                  </a:lnTo>
                  <a:lnTo>
                    <a:pt x="1517" y="1747"/>
                  </a:lnTo>
                  <a:lnTo>
                    <a:pt x="1526" y="1754"/>
                  </a:lnTo>
                  <a:lnTo>
                    <a:pt x="1534" y="1759"/>
                  </a:lnTo>
                  <a:lnTo>
                    <a:pt x="1543" y="1764"/>
                  </a:lnTo>
                  <a:lnTo>
                    <a:pt x="1552" y="1768"/>
                  </a:lnTo>
                  <a:lnTo>
                    <a:pt x="1561" y="1772"/>
                  </a:lnTo>
                  <a:lnTo>
                    <a:pt x="1571" y="1774"/>
                  </a:lnTo>
                  <a:lnTo>
                    <a:pt x="1581" y="1775"/>
                  </a:lnTo>
                  <a:lnTo>
                    <a:pt x="1591" y="1775"/>
                  </a:lnTo>
                  <a:lnTo>
                    <a:pt x="1601" y="1774"/>
                  </a:lnTo>
                  <a:lnTo>
                    <a:pt x="1611" y="1771"/>
                  </a:lnTo>
                  <a:lnTo>
                    <a:pt x="1621" y="1767"/>
                  </a:lnTo>
                  <a:lnTo>
                    <a:pt x="1633" y="1762"/>
                  </a:lnTo>
                  <a:lnTo>
                    <a:pt x="1643" y="1755"/>
                  </a:lnTo>
                  <a:lnTo>
                    <a:pt x="1654" y="1747"/>
                  </a:lnTo>
                  <a:lnTo>
                    <a:pt x="1664" y="1737"/>
                  </a:lnTo>
                  <a:lnTo>
                    <a:pt x="2036" y="1365"/>
                  </a:lnTo>
                  <a:lnTo>
                    <a:pt x="2036" y="1365"/>
                  </a:lnTo>
                  <a:lnTo>
                    <a:pt x="2044" y="1357"/>
                  </a:lnTo>
                  <a:lnTo>
                    <a:pt x="2049" y="1350"/>
                  </a:lnTo>
                  <a:lnTo>
                    <a:pt x="2055" y="1339"/>
                  </a:lnTo>
                  <a:lnTo>
                    <a:pt x="2060" y="1330"/>
                  </a:lnTo>
                  <a:lnTo>
                    <a:pt x="2063" y="1320"/>
                  </a:lnTo>
                  <a:lnTo>
                    <a:pt x="2065" y="1310"/>
                  </a:lnTo>
                  <a:lnTo>
                    <a:pt x="2067" y="1300"/>
                  </a:lnTo>
                  <a:lnTo>
                    <a:pt x="2067" y="1290"/>
                  </a:lnTo>
                  <a:lnTo>
                    <a:pt x="2067" y="1280"/>
                  </a:lnTo>
                  <a:lnTo>
                    <a:pt x="2065" y="1270"/>
                  </a:lnTo>
                  <a:lnTo>
                    <a:pt x="2063" y="1260"/>
                  </a:lnTo>
                  <a:lnTo>
                    <a:pt x="2060" y="1250"/>
                  </a:lnTo>
                  <a:lnTo>
                    <a:pt x="2055" y="1241"/>
                  </a:lnTo>
                  <a:lnTo>
                    <a:pt x="2049" y="1232"/>
                  </a:lnTo>
                  <a:lnTo>
                    <a:pt x="2044" y="1223"/>
                  </a:lnTo>
                  <a:lnTo>
                    <a:pt x="2036" y="1215"/>
                  </a:lnTo>
                  <a:lnTo>
                    <a:pt x="1922" y="1101"/>
                  </a:lnTo>
                  <a:lnTo>
                    <a:pt x="1922" y="1101"/>
                  </a:lnTo>
                  <a:lnTo>
                    <a:pt x="1914" y="1094"/>
                  </a:lnTo>
                  <a:lnTo>
                    <a:pt x="1906" y="1087"/>
                  </a:lnTo>
                  <a:lnTo>
                    <a:pt x="1897" y="1083"/>
                  </a:lnTo>
                  <a:lnTo>
                    <a:pt x="1889" y="1078"/>
                  </a:lnTo>
                  <a:lnTo>
                    <a:pt x="1879" y="1075"/>
                  </a:lnTo>
                  <a:lnTo>
                    <a:pt x="1870" y="1072"/>
                  </a:lnTo>
                  <a:lnTo>
                    <a:pt x="1861" y="1071"/>
                  </a:lnTo>
                  <a:lnTo>
                    <a:pt x="1851" y="1070"/>
                  </a:lnTo>
                  <a:lnTo>
                    <a:pt x="1842" y="1070"/>
                  </a:lnTo>
                  <a:lnTo>
                    <a:pt x="1832" y="1071"/>
                  </a:lnTo>
                  <a:lnTo>
                    <a:pt x="1823" y="1072"/>
                  </a:lnTo>
                  <a:lnTo>
                    <a:pt x="1813" y="1074"/>
                  </a:lnTo>
                  <a:lnTo>
                    <a:pt x="1804" y="1077"/>
                  </a:lnTo>
                  <a:lnTo>
                    <a:pt x="1795" y="1082"/>
                  </a:lnTo>
                  <a:lnTo>
                    <a:pt x="1787" y="1087"/>
                  </a:lnTo>
                  <a:lnTo>
                    <a:pt x="1778" y="1093"/>
                  </a:lnTo>
                  <a:lnTo>
                    <a:pt x="1392" y="707"/>
                  </a:lnTo>
                  <a:lnTo>
                    <a:pt x="1392" y="707"/>
                  </a:lnTo>
                  <a:lnTo>
                    <a:pt x="1397" y="699"/>
                  </a:lnTo>
                  <a:lnTo>
                    <a:pt x="1403" y="690"/>
                  </a:lnTo>
                  <a:lnTo>
                    <a:pt x="1407" y="681"/>
                  </a:lnTo>
                  <a:lnTo>
                    <a:pt x="1411" y="672"/>
                  </a:lnTo>
                  <a:lnTo>
                    <a:pt x="1413" y="663"/>
                  </a:lnTo>
                  <a:lnTo>
                    <a:pt x="1415" y="653"/>
                  </a:lnTo>
                  <a:lnTo>
                    <a:pt x="1415" y="644"/>
                  </a:lnTo>
                  <a:lnTo>
                    <a:pt x="1415" y="634"/>
                  </a:lnTo>
                  <a:lnTo>
                    <a:pt x="1415" y="625"/>
                  </a:lnTo>
                  <a:lnTo>
                    <a:pt x="1413" y="615"/>
                  </a:lnTo>
                  <a:lnTo>
                    <a:pt x="1411" y="606"/>
                  </a:lnTo>
                  <a:lnTo>
                    <a:pt x="1407" y="597"/>
                  </a:lnTo>
                  <a:lnTo>
                    <a:pt x="1403" y="588"/>
                  </a:lnTo>
                  <a:lnTo>
                    <a:pt x="1397" y="579"/>
                  </a:lnTo>
                  <a:lnTo>
                    <a:pt x="1392" y="571"/>
                  </a:lnTo>
                  <a:lnTo>
                    <a:pt x="1385" y="563"/>
                  </a:lnTo>
                  <a:lnTo>
                    <a:pt x="1271" y="449"/>
                  </a:lnTo>
                  <a:lnTo>
                    <a:pt x="1271" y="449"/>
                  </a:lnTo>
                  <a:lnTo>
                    <a:pt x="1262" y="442"/>
                  </a:lnTo>
                  <a:lnTo>
                    <a:pt x="1254" y="436"/>
                  </a:lnTo>
                  <a:lnTo>
                    <a:pt x="1244" y="430"/>
                  </a:lnTo>
                  <a:lnTo>
                    <a:pt x="1235" y="426"/>
                  </a:lnTo>
                  <a:lnTo>
                    <a:pt x="1225" y="422"/>
                  </a:lnTo>
                  <a:lnTo>
                    <a:pt x="1215" y="420"/>
                  </a:lnTo>
                  <a:lnTo>
                    <a:pt x="1205" y="419"/>
                  </a:lnTo>
                  <a:lnTo>
                    <a:pt x="1195" y="418"/>
                  </a:lnTo>
                  <a:lnTo>
                    <a:pt x="1184" y="419"/>
                  </a:lnTo>
                  <a:lnTo>
                    <a:pt x="1174" y="420"/>
                  </a:lnTo>
                  <a:lnTo>
                    <a:pt x="1164" y="422"/>
                  </a:lnTo>
                  <a:lnTo>
                    <a:pt x="1154" y="426"/>
                  </a:lnTo>
                  <a:lnTo>
                    <a:pt x="1145" y="430"/>
                  </a:lnTo>
                  <a:lnTo>
                    <a:pt x="1136" y="436"/>
                  </a:lnTo>
                  <a:lnTo>
                    <a:pt x="1127" y="442"/>
                  </a:lnTo>
                  <a:lnTo>
                    <a:pt x="1119" y="449"/>
                  </a:lnTo>
                  <a:lnTo>
                    <a:pt x="744" y="824"/>
                  </a:lnTo>
                  <a:lnTo>
                    <a:pt x="744" y="824"/>
                  </a:lnTo>
                  <a:lnTo>
                    <a:pt x="737" y="832"/>
                  </a:lnTo>
                  <a:lnTo>
                    <a:pt x="731" y="841"/>
                  </a:lnTo>
                  <a:lnTo>
                    <a:pt x="725" y="850"/>
                  </a:lnTo>
                  <a:lnTo>
                    <a:pt x="721" y="859"/>
                  </a:lnTo>
                  <a:lnTo>
                    <a:pt x="717" y="869"/>
                  </a:lnTo>
                  <a:lnTo>
                    <a:pt x="715" y="879"/>
                  </a:lnTo>
                  <a:lnTo>
                    <a:pt x="714" y="889"/>
                  </a:lnTo>
                  <a:lnTo>
                    <a:pt x="713" y="899"/>
                  </a:lnTo>
                  <a:lnTo>
                    <a:pt x="714" y="909"/>
                  </a:lnTo>
                  <a:lnTo>
                    <a:pt x="715" y="919"/>
                  </a:lnTo>
                  <a:lnTo>
                    <a:pt x="717" y="930"/>
                  </a:lnTo>
                  <a:lnTo>
                    <a:pt x="721" y="940"/>
                  </a:lnTo>
                  <a:lnTo>
                    <a:pt x="725" y="950"/>
                  </a:lnTo>
                  <a:lnTo>
                    <a:pt x="731" y="959"/>
                  </a:lnTo>
                  <a:lnTo>
                    <a:pt x="737" y="966"/>
                  </a:lnTo>
                  <a:lnTo>
                    <a:pt x="744" y="975"/>
                  </a:lnTo>
                  <a:lnTo>
                    <a:pt x="858" y="1090"/>
                  </a:lnTo>
                  <a:lnTo>
                    <a:pt x="858" y="1090"/>
                  </a:lnTo>
                  <a:lnTo>
                    <a:pt x="866" y="1096"/>
                  </a:lnTo>
                  <a:lnTo>
                    <a:pt x="873" y="1102"/>
                  </a:lnTo>
                  <a:lnTo>
                    <a:pt x="881" y="1106"/>
                  </a:lnTo>
                  <a:lnTo>
                    <a:pt x="889" y="1111"/>
                  </a:lnTo>
                  <a:lnTo>
                    <a:pt x="898" y="1114"/>
                  </a:lnTo>
                  <a:lnTo>
                    <a:pt x="907" y="1117"/>
                  </a:lnTo>
                  <a:lnTo>
                    <a:pt x="914" y="1119"/>
                  </a:lnTo>
                  <a:lnTo>
                    <a:pt x="923" y="1120"/>
                  </a:lnTo>
                  <a:lnTo>
                    <a:pt x="932" y="1121"/>
                  </a:lnTo>
                  <a:lnTo>
                    <a:pt x="941" y="1120"/>
                  </a:lnTo>
                  <a:lnTo>
                    <a:pt x="950" y="1120"/>
                  </a:lnTo>
                  <a:lnTo>
                    <a:pt x="959" y="1118"/>
                  </a:lnTo>
                  <a:lnTo>
                    <a:pt x="968" y="1115"/>
                  </a:lnTo>
                  <a:lnTo>
                    <a:pt x="976" y="1112"/>
                  </a:lnTo>
                  <a:lnTo>
                    <a:pt x="985" y="1108"/>
                  </a:lnTo>
                  <a:lnTo>
                    <a:pt x="993" y="1103"/>
                  </a:lnTo>
                  <a:lnTo>
                    <a:pt x="1382" y="1493"/>
                  </a:lnTo>
                  <a:lnTo>
                    <a:pt x="1382" y="1493"/>
                  </a:lnTo>
                  <a:lnTo>
                    <a:pt x="1377" y="1501"/>
                  </a:lnTo>
                  <a:lnTo>
                    <a:pt x="1374" y="1509"/>
                  </a:lnTo>
                  <a:lnTo>
                    <a:pt x="1370" y="1518"/>
                  </a:lnTo>
                  <a:lnTo>
                    <a:pt x="1367" y="1525"/>
                  </a:lnTo>
                  <a:lnTo>
                    <a:pt x="1366" y="1534"/>
                  </a:lnTo>
                  <a:lnTo>
                    <a:pt x="1365" y="1543"/>
                  </a:lnTo>
                  <a:lnTo>
                    <a:pt x="1365" y="1552"/>
                  </a:lnTo>
                  <a:lnTo>
                    <a:pt x="1365" y="1561"/>
                  </a:lnTo>
                  <a:lnTo>
                    <a:pt x="1366" y="1570"/>
                  </a:lnTo>
                  <a:lnTo>
                    <a:pt x="1368" y="1579"/>
                  </a:lnTo>
                  <a:lnTo>
                    <a:pt x="1372" y="1587"/>
                  </a:lnTo>
                  <a:lnTo>
                    <a:pt x="1375" y="1596"/>
                  </a:lnTo>
                  <a:lnTo>
                    <a:pt x="1378" y="1604"/>
                  </a:lnTo>
                  <a:lnTo>
                    <a:pt x="1384" y="1612"/>
                  </a:lnTo>
                  <a:lnTo>
                    <a:pt x="1389" y="1619"/>
                  </a:lnTo>
                  <a:lnTo>
                    <a:pt x="1396" y="1626"/>
                  </a:lnTo>
                  <a:close/>
                  <a:moveTo>
                    <a:pt x="1839" y="1168"/>
                  </a:moveTo>
                  <a:lnTo>
                    <a:pt x="1839" y="1168"/>
                  </a:lnTo>
                  <a:lnTo>
                    <a:pt x="1842" y="1166"/>
                  </a:lnTo>
                  <a:lnTo>
                    <a:pt x="1847" y="1166"/>
                  </a:lnTo>
                  <a:lnTo>
                    <a:pt x="1850" y="1166"/>
                  </a:lnTo>
                  <a:lnTo>
                    <a:pt x="1853" y="1168"/>
                  </a:lnTo>
                  <a:lnTo>
                    <a:pt x="1968" y="1283"/>
                  </a:lnTo>
                  <a:lnTo>
                    <a:pt x="1968" y="1283"/>
                  </a:lnTo>
                  <a:lnTo>
                    <a:pt x="1970" y="1287"/>
                  </a:lnTo>
                  <a:lnTo>
                    <a:pt x="1971" y="1290"/>
                  </a:lnTo>
                  <a:lnTo>
                    <a:pt x="1970" y="1295"/>
                  </a:lnTo>
                  <a:lnTo>
                    <a:pt x="1968" y="1298"/>
                  </a:lnTo>
                  <a:lnTo>
                    <a:pt x="1593" y="1672"/>
                  </a:lnTo>
                  <a:lnTo>
                    <a:pt x="1593" y="1672"/>
                  </a:lnTo>
                  <a:lnTo>
                    <a:pt x="1589" y="1675"/>
                  </a:lnTo>
                  <a:lnTo>
                    <a:pt x="1584" y="1677"/>
                  </a:lnTo>
                  <a:lnTo>
                    <a:pt x="1581" y="1674"/>
                  </a:lnTo>
                  <a:lnTo>
                    <a:pt x="1579" y="1672"/>
                  </a:lnTo>
                  <a:lnTo>
                    <a:pt x="1465" y="1558"/>
                  </a:lnTo>
                  <a:lnTo>
                    <a:pt x="1465" y="1558"/>
                  </a:lnTo>
                  <a:lnTo>
                    <a:pt x="1461" y="1554"/>
                  </a:lnTo>
                  <a:lnTo>
                    <a:pt x="1461" y="1551"/>
                  </a:lnTo>
                  <a:lnTo>
                    <a:pt x="1461" y="1547"/>
                  </a:lnTo>
                  <a:lnTo>
                    <a:pt x="1465" y="1543"/>
                  </a:lnTo>
                  <a:lnTo>
                    <a:pt x="1839" y="1168"/>
                  </a:lnTo>
                  <a:close/>
                  <a:moveTo>
                    <a:pt x="941" y="1021"/>
                  </a:moveTo>
                  <a:lnTo>
                    <a:pt x="941" y="1021"/>
                  </a:lnTo>
                  <a:lnTo>
                    <a:pt x="938" y="1024"/>
                  </a:lnTo>
                  <a:lnTo>
                    <a:pt x="935" y="1025"/>
                  </a:lnTo>
                  <a:lnTo>
                    <a:pt x="930" y="1024"/>
                  </a:lnTo>
                  <a:lnTo>
                    <a:pt x="927" y="1021"/>
                  </a:lnTo>
                  <a:lnTo>
                    <a:pt x="812" y="907"/>
                  </a:lnTo>
                  <a:lnTo>
                    <a:pt x="812" y="907"/>
                  </a:lnTo>
                  <a:lnTo>
                    <a:pt x="810" y="904"/>
                  </a:lnTo>
                  <a:lnTo>
                    <a:pt x="809" y="899"/>
                  </a:lnTo>
                  <a:lnTo>
                    <a:pt x="810" y="896"/>
                  </a:lnTo>
                  <a:lnTo>
                    <a:pt x="812" y="893"/>
                  </a:lnTo>
                  <a:lnTo>
                    <a:pt x="1188" y="517"/>
                  </a:lnTo>
                  <a:lnTo>
                    <a:pt x="1188" y="517"/>
                  </a:lnTo>
                  <a:lnTo>
                    <a:pt x="1191" y="515"/>
                  </a:lnTo>
                  <a:lnTo>
                    <a:pt x="1195" y="514"/>
                  </a:lnTo>
                  <a:lnTo>
                    <a:pt x="1199" y="515"/>
                  </a:lnTo>
                  <a:lnTo>
                    <a:pt x="1202" y="517"/>
                  </a:lnTo>
                  <a:lnTo>
                    <a:pt x="1317" y="632"/>
                  </a:lnTo>
                  <a:lnTo>
                    <a:pt x="1317" y="632"/>
                  </a:lnTo>
                  <a:lnTo>
                    <a:pt x="1319" y="635"/>
                  </a:lnTo>
                  <a:lnTo>
                    <a:pt x="1320" y="639"/>
                  </a:lnTo>
                  <a:lnTo>
                    <a:pt x="1319" y="643"/>
                  </a:lnTo>
                  <a:lnTo>
                    <a:pt x="1317" y="646"/>
                  </a:lnTo>
                  <a:lnTo>
                    <a:pt x="941" y="1021"/>
                  </a:lnTo>
                  <a:close/>
                  <a:moveTo>
                    <a:pt x="1029" y="1002"/>
                  </a:moveTo>
                  <a:lnTo>
                    <a:pt x="1290" y="741"/>
                  </a:lnTo>
                  <a:lnTo>
                    <a:pt x="1745" y="1195"/>
                  </a:lnTo>
                  <a:lnTo>
                    <a:pt x="1482" y="1457"/>
                  </a:lnTo>
                  <a:lnTo>
                    <a:pt x="1029" y="1002"/>
                  </a:lnTo>
                  <a:close/>
                  <a:moveTo>
                    <a:pt x="484" y="2192"/>
                  </a:moveTo>
                  <a:lnTo>
                    <a:pt x="290" y="1998"/>
                  </a:lnTo>
                  <a:lnTo>
                    <a:pt x="290" y="1998"/>
                  </a:lnTo>
                  <a:lnTo>
                    <a:pt x="282" y="1991"/>
                  </a:lnTo>
                  <a:lnTo>
                    <a:pt x="273" y="1985"/>
                  </a:lnTo>
                  <a:lnTo>
                    <a:pt x="264" y="1979"/>
                  </a:lnTo>
                  <a:lnTo>
                    <a:pt x="255" y="1974"/>
                  </a:lnTo>
                  <a:lnTo>
                    <a:pt x="245" y="1971"/>
                  </a:lnTo>
                  <a:lnTo>
                    <a:pt x="235" y="1969"/>
                  </a:lnTo>
                  <a:lnTo>
                    <a:pt x="225" y="1968"/>
                  </a:lnTo>
                  <a:lnTo>
                    <a:pt x="215" y="1967"/>
                  </a:lnTo>
                  <a:lnTo>
                    <a:pt x="205" y="1968"/>
                  </a:lnTo>
                  <a:lnTo>
                    <a:pt x="195" y="1969"/>
                  </a:lnTo>
                  <a:lnTo>
                    <a:pt x="185" y="1971"/>
                  </a:lnTo>
                  <a:lnTo>
                    <a:pt x="175" y="1974"/>
                  </a:lnTo>
                  <a:lnTo>
                    <a:pt x="166" y="1979"/>
                  </a:lnTo>
                  <a:lnTo>
                    <a:pt x="157" y="1985"/>
                  </a:lnTo>
                  <a:lnTo>
                    <a:pt x="148" y="1991"/>
                  </a:lnTo>
                  <a:lnTo>
                    <a:pt x="140" y="1998"/>
                  </a:lnTo>
                  <a:lnTo>
                    <a:pt x="0" y="2138"/>
                  </a:lnTo>
                  <a:lnTo>
                    <a:pt x="345" y="2482"/>
                  </a:lnTo>
                  <a:lnTo>
                    <a:pt x="484" y="2343"/>
                  </a:lnTo>
                  <a:lnTo>
                    <a:pt x="484" y="2343"/>
                  </a:lnTo>
                  <a:lnTo>
                    <a:pt x="492" y="2335"/>
                  </a:lnTo>
                  <a:lnTo>
                    <a:pt x="498" y="2326"/>
                  </a:lnTo>
                  <a:lnTo>
                    <a:pt x="503" y="2317"/>
                  </a:lnTo>
                  <a:lnTo>
                    <a:pt x="508" y="2307"/>
                  </a:lnTo>
                  <a:lnTo>
                    <a:pt x="511" y="2298"/>
                  </a:lnTo>
                  <a:lnTo>
                    <a:pt x="513" y="2288"/>
                  </a:lnTo>
                  <a:lnTo>
                    <a:pt x="515" y="2278"/>
                  </a:lnTo>
                  <a:lnTo>
                    <a:pt x="515" y="2267"/>
                  </a:lnTo>
                  <a:lnTo>
                    <a:pt x="515" y="2257"/>
                  </a:lnTo>
                  <a:lnTo>
                    <a:pt x="513" y="2247"/>
                  </a:lnTo>
                  <a:lnTo>
                    <a:pt x="511" y="2236"/>
                  </a:lnTo>
                  <a:lnTo>
                    <a:pt x="508" y="2228"/>
                  </a:lnTo>
                  <a:lnTo>
                    <a:pt x="503" y="2217"/>
                  </a:lnTo>
                  <a:lnTo>
                    <a:pt x="498" y="2209"/>
                  </a:lnTo>
                  <a:lnTo>
                    <a:pt x="492" y="2200"/>
                  </a:lnTo>
                  <a:lnTo>
                    <a:pt x="484" y="2192"/>
                  </a:lnTo>
                  <a:close/>
                  <a:moveTo>
                    <a:pt x="416" y="2275"/>
                  </a:moveTo>
                  <a:lnTo>
                    <a:pt x="345" y="2345"/>
                  </a:lnTo>
                  <a:lnTo>
                    <a:pt x="137" y="2138"/>
                  </a:lnTo>
                  <a:lnTo>
                    <a:pt x="208" y="2066"/>
                  </a:lnTo>
                  <a:lnTo>
                    <a:pt x="208" y="2066"/>
                  </a:lnTo>
                  <a:lnTo>
                    <a:pt x="212" y="2064"/>
                  </a:lnTo>
                  <a:lnTo>
                    <a:pt x="215" y="2064"/>
                  </a:lnTo>
                  <a:lnTo>
                    <a:pt x="219" y="2064"/>
                  </a:lnTo>
                  <a:lnTo>
                    <a:pt x="223" y="2066"/>
                  </a:lnTo>
                  <a:lnTo>
                    <a:pt x="416" y="2260"/>
                  </a:lnTo>
                  <a:lnTo>
                    <a:pt x="416" y="2260"/>
                  </a:lnTo>
                  <a:lnTo>
                    <a:pt x="418" y="2263"/>
                  </a:lnTo>
                  <a:lnTo>
                    <a:pt x="419" y="2267"/>
                  </a:lnTo>
                  <a:lnTo>
                    <a:pt x="418" y="2271"/>
                  </a:lnTo>
                  <a:lnTo>
                    <a:pt x="416" y="2275"/>
                  </a:lnTo>
                  <a:close/>
                  <a:moveTo>
                    <a:pt x="1792" y="0"/>
                  </a:moveTo>
                  <a:lnTo>
                    <a:pt x="440" y="0"/>
                  </a:lnTo>
                  <a:lnTo>
                    <a:pt x="440" y="1780"/>
                  </a:lnTo>
                  <a:lnTo>
                    <a:pt x="290" y="1930"/>
                  </a:lnTo>
                  <a:lnTo>
                    <a:pt x="359" y="1998"/>
                  </a:lnTo>
                  <a:lnTo>
                    <a:pt x="994" y="1363"/>
                  </a:lnTo>
                  <a:lnTo>
                    <a:pt x="994" y="1615"/>
                  </a:lnTo>
                  <a:lnTo>
                    <a:pt x="484" y="2123"/>
                  </a:lnTo>
                  <a:lnTo>
                    <a:pt x="552" y="2192"/>
                  </a:lnTo>
                  <a:lnTo>
                    <a:pt x="1283" y="1462"/>
                  </a:lnTo>
                  <a:lnTo>
                    <a:pt x="1021" y="1199"/>
                  </a:lnTo>
                  <a:lnTo>
                    <a:pt x="543" y="1677"/>
                  </a:lnTo>
                  <a:lnTo>
                    <a:pt x="543" y="103"/>
                  </a:lnTo>
                  <a:lnTo>
                    <a:pt x="1688" y="103"/>
                  </a:lnTo>
                  <a:lnTo>
                    <a:pt x="1688" y="583"/>
                  </a:lnTo>
                  <a:lnTo>
                    <a:pt x="2268" y="583"/>
                  </a:lnTo>
                  <a:lnTo>
                    <a:pt x="2268" y="477"/>
                  </a:lnTo>
                  <a:lnTo>
                    <a:pt x="1792" y="0"/>
                  </a:lnTo>
                  <a:close/>
                  <a:moveTo>
                    <a:pt x="1791" y="480"/>
                  </a:moveTo>
                  <a:lnTo>
                    <a:pt x="1791" y="146"/>
                  </a:lnTo>
                  <a:lnTo>
                    <a:pt x="2126" y="480"/>
                  </a:lnTo>
                  <a:lnTo>
                    <a:pt x="1791" y="480"/>
                  </a:lnTo>
                  <a:close/>
                  <a:moveTo>
                    <a:pt x="2164" y="2437"/>
                  </a:moveTo>
                  <a:lnTo>
                    <a:pt x="543" y="2437"/>
                  </a:lnTo>
                  <a:lnTo>
                    <a:pt x="543" y="2376"/>
                  </a:lnTo>
                  <a:lnTo>
                    <a:pt x="440" y="2480"/>
                  </a:lnTo>
                  <a:lnTo>
                    <a:pt x="440" y="2540"/>
                  </a:lnTo>
                  <a:lnTo>
                    <a:pt x="2267" y="2540"/>
                  </a:lnTo>
                  <a:lnTo>
                    <a:pt x="2268" y="687"/>
                  </a:lnTo>
                  <a:lnTo>
                    <a:pt x="2165" y="687"/>
                  </a:lnTo>
                  <a:lnTo>
                    <a:pt x="2164" y="2437"/>
                  </a:lnTo>
                  <a:close/>
                </a:path>
              </a:pathLst>
            </a:cu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err="1" smtClean="0">
                <a:latin typeface="+mj-lt"/>
              </a:rPr>
              <a:t>Метинвест</a:t>
            </a:r>
            <a:r>
              <a:rPr lang="ru-RU" sz="1800" cap="all" dirty="0" smtClean="0">
                <a:latin typeface="+mj-lt"/>
              </a:rPr>
              <a:t>: Мотивы </a:t>
            </a:r>
            <a:r>
              <a:rPr lang="ru-RU" sz="1800" cap="all" dirty="0" smtClean="0">
                <a:latin typeface="+mj-lt"/>
              </a:rPr>
              <a:t>соблюдения </a:t>
            </a:r>
            <a:r>
              <a:rPr lang="en-US" sz="1800" cap="all" dirty="0" smtClean="0">
                <a:latin typeface="+mj-lt"/>
              </a:rPr>
              <a:t>GDPR</a:t>
            </a:r>
            <a:r>
              <a:rPr lang="ru-RU" sz="1800" cap="all" dirty="0" smtClean="0">
                <a:latin typeface="+mj-lt"/>
              </a:rPr>
              <a:t/>
            </a:r>
            <a:br>
              <a:rPr lang="ru-RU" sz="1800" cap="all" dirty="0" smtClean="0">
                <a:latin typeface="+mj-lt"/>
              </a:rPr>
            </a:br>
            <a:endParaRPr lang="ru-RU" sz="1800" u="sng" cap="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7</a:t>
            </a:fld>
            <a:endParaRPr lang="ru-RU">
              <a:solidFill>
                <a:srgbClr val="434343"/>
              </a:solidFill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1805940" y="1179778"/>
            <a:ext cx="1674598" cy="1674598"/>
            <a:chOff x="7210728" y="1244448"/>
            <a:chExt cx="1674598" cy="1674598"/>
          </a:xfrm>
        </p:grpSpPr>
        <p:sp>
          <p:nvSpPr>
            <p:cNvPr id="12" name="Oval 9"/>
            <p:cNvSpPr/>
            <p:nvPr/>
          </p:nvSpPr>
          <p:spPr>
            <a:xfrm>
              <a:off x="7210728" y="1244448"/>
              <a:ext cx="1674598" cy="1674598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 121"/>
            <p:cNvSpPr>
              <a:spLocks noChangeAspect="1" noEditPoints="1"/>
            </p:cNvSpPr>
            <p:nvPr/>
          </p:nvSpPr>
          <p:spPr bwMode="auto">
            <a:xfrm>
              <a:off x="7474870" y="1432088"/>
              <a:ext cx="1143700" cy="1048943"/>
            </a:xfrm>
            <a:custGeom>
              <a:avLst/>
              <a:gdLst>
                <a:gd name="T0" fmla="*/ 2147483647 w 5186"/>
                <a:gd name="T1" fmla="*/ 2147483647 h 4763"/>
                <a:gd name="T2" fmla="*/ 2147483647 w 5186"/>
                <a:gd name="T3" fmla="*/ 2147483647 h 4763"/>
                <a:gd name="T4" fmla="*/ 2147483647 w 5186"/>
                <a:gd name="T5" fmla="*/ 2147483647 h 4763"/>
                <a:gd name="T6" fmla="*/ 2147483647 w 5186"/>
                <a:gd name="T7" fmla="*/ 2147483647 h 4763"/>
                <a:gd name="T8" fmla="*/ 2147483647 w 5186"/>
                <a:gd name="T9" fmla="*/ 2147483647 h 4763"/>
                <a:gd name="T10" fmla="*/ 2147483647 w 5186"/>
                <a:gd name="T11" fmla="*/ 2147483647 h 4763"/>
                <a:gd name="T12" fmla="*/ 2147483647 w 5186"/>
                <a:gd name="T13" fmla="*/ 2147483647 h 4763"/>
                <a:gd name="T14" fmla="*/ 2147483647 w 5186"/>
                <a:gd name="T15" fmla="*/ 2147483647 h 4763"/>
                <a:gd name="T16" fmla="*/ 2147483647 w 5186"/>
                <a:gd name="T17" fmla="*/ 2147483647 h 4763"/>
                <a:gd name="T18" fmla="*/ 2147483647 w 5186"/>
                <a:gd name="T19" fmla="*/ 2147483647 h 4763"/>
                <a:gd name="T20" fmla="*/ 2147483647 w 5186"/>
                <a:gd name="T21" fmla="*/ 2147483647 h 4763"/>
                <a:gd name="T22" fmla="*/ 2147483647 w 5186"/>
                <a:gd name="T23" fmla="*/ 2147483647 h 4763"/>
                <a:gd name="T24" fmla="*/ 2147483647 w 5186"/>
                <a:gd name="T25" fmla="*/ 2147483647 h 4763"/>
                <a:gd name="T26" fmla="*/ 2147483647 w 5186"/>
                <a:gd name="T27" fmla="*/ 2147483647 h 4763"/>
                <a:gd name="T28" fmla="*/ 2147483647 w 5186"/>
                <a:gd name="T29" fmla="*/ 2147483647 h 4763"/>
                <a:gd name="T30" fmla="*/ 2147483647 w 5186"/>
                <a:gd name="T31" fmla="*/ 2147483647 h 4763"/>
                <a:gd name="T32" fmla="*/ 2147483647 w 5186"/>
                <a:gd name="T33" fmla="*/ 2147483647 h 4763"/>
                <a:gd name="T34" fmla="*/ 2147483647 w 5186"/>
                <a:gd name="T35" fmla="*/ 2147483647 h 4763"/>
                <a:gd name="T36" fmla="*/ 2147483647 w 5186"/>
                <a:gd name="T37" fmla="*/ 2147483647 h 4763"/>
                <a:gd name="T38" fmla="*/ 2147483647 w 5186"/>
                <a:gd name="T39" fmla="*/ 2147483647 h 4763"/>
                <a:gd name="T40" fmla="*/ 2147483647 w 5186"/>
                <a:gd name="T41" fmla="*/ 2147483647 h 4763"/>
                <a:gd name="T42" fmla="*/ 2147483647 w 5186"/>
                <a:gd name="T43" fmla="*/ 2147483647 h 4763"/>
                <a:gd name="T44" fmla="*/ 2147483647 w 5186"/>
                <a:gd name="T45" fmla="*/ 2147483647 h 4763"/>
                <a:gd name="T46" fmla="*/ 2147483647 w 5186"/>
                <a:gd name="T47" fmla="*/ 2147483647 h 4763"/>
                <a:gd name="T48" fmla="*/ 2147483647 w 5186"/>
                <a:gd name="T49" fmla="*/ 2147483647 h 4763"/>
                <a:gd name="T50" fmla="*/ 2147483647 w 5186"/>
                <a:gd name="T51" fmla="*/ 2147483647 h 4763"/>
                <a:gd name="T52" fmla="*/ 2147483647 w 5186"/>
                <a:gd name="T53" fmla="*/ 2147483647 h 4763"/>
                <a:gd name="T54" fmla="*/ 2147483647 w 5186"/>
                <a:gd name="T55" fmla="*/ 2147483647 h 4763"/>
                <a:gd name="T56" fmla="*/ 2147483647 w 5186"/>
                <a:gd name="T57" fmla="*/ 2147483647 h 4763"/>
                <a:gd name="T58" fmla="*/ 2147483647 w 5186"/>
                <a:gd name="T59" fmla="*/ 2147483647 h 4763"/>
                <a:gd name="T60" fmla="*/ 0 w 5186"/>
                <a:gd name="T61" fmla="*/ 2147483647 h 4763"/>
                <a:gd name="T62" fmla="*/ 2147483647 w 5186"/>
                <a:gd name="T63" fmla="*/ 2147483647 h 4763"/>
                <a:gd name="T64" fmla="*/ 2147483647 w 5186"/>
                <a:gd name="T65" fmla="*/ 2147483647 h 4763"/>
                <a:gd name="T66" fmla="*/ 2147483647 w 5186"/>
                <a:gd name="T67" fmla="*/ 2147483647 h 4763"/>
                <a:gd name="T68" fmla="*/ 2147483647 w 5186"/>
                <a:gd name="T69" fmla="*/ 2147483647 h 4763"/>
                <a:gd name="T70" fmla="*/ 2147483647 w 5186"/>
                <a:gd name="T71" fmla="*/ 2147483647 h 4763"/>
                <a:gd name="T72" fmla="*/ 2147483647 w 5186"/>
                <a:gd name="T73" fmla="*/ 2147483647 h 4763"/>
                <a:gd name="T74" fmla="*/ 2147483647 w 5186"/>
                <a:gd name="T75" fmla="*/ 2147483647 h 4763"/>
                <a:gd name="T76" fmla="*/ 2147483647 w 5186"/>
                <a:gd name="T77" fmla="*/ 2147483647 h 4763"/>
                <a:gd name="T78" fmla="*/ 2147483647 w 5186"/>
                <a:gd name="T79" fmla="*/ 2147483647 h 4763"/>
                <a:gd name="T80" fmla="*/ 2147483647 w 5186"/>
                <a:gd name="T81" fmla="*/ 2147483647 h 4763"/>
                <a:gd name="T82" fmla="*/ 2147483647 w 5186"/>
                <a:gd name="T83" fmla="*/ 2147483647 h 4763"/>
                <a:gd name="T84" fmla="*/ 2147483647 w 5186"/>
                <a:gd name="T85" fmla="*/ 2147483647 h 4763"/>
                <a:gd name="T86" fmla="*/ 2147483647 w 5186"/>
                <a:gd name="T87" fmla="*/ 2147483647 h 4763"/>
                <a:gd name="T88" fmla="*/ 2147483647 w 5186"/>
                <a:gd name="T89" fmla="*/ 2147483647 h 4763"/>
                <a:gd name="T90" fmla="*/ 2147483647 w 5186"/>
                <a:gd name="T91" fmla="*/ 2147483647 h 4763"/>
                <a:gd name="T92" fmla="*/ 2147483647 w 5186"/>
                <a:gd name="T93" fmla="*/ 2147483647 h 4763"/>
                <a:gd name="T94" fmla="*/ 2147483647 w 5186"/>
                <a:gd name="T95" fmla="*/ 2147483647 h 4763"/>
                <a:gd name="T96" fmla="*/ 2147483647 w 5186"/>
                <a:gd name="T97" fmla="*/ 2147483647 h 4763"/>
                <a:gd name="T98" fmla="*/ 2147483647 w 5186"/>
                <a:gd name="T99" fmla="*/ 2147483647 h 476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186"/>
                <a:gd name="T151" fmla="*/ 0 h 4763"/>
                <a:gd name="T152" fmla="*/ 5186 w 5186"/>
                <a:gd name="T153" fmla="*/ 4763 h 476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186" h="4763">
                  <a:moveTo>
                    <a:pt x="2691" y="1494"/>
                  </a:moveTo>
                  <a:lnTo>
                    <a:pt x="2691" y="1815"/>
                  </a:lnTo>
                  <a:lnTo>
                    <a:pt x="2485" y="1815"/>
                  </a:lnTo>
                  <a:lnTo>
                    <a:pt x="2485" y="1494"/>
                  </a:lnTo>
                  <a:lnTo>
                    <a:pt x="2691" y="1494"/>
                  </a:lnTo>
                  <a:close/>
                  <a:moveTo>
                    <a:pt x="2616" y="143"/>
                  </a:moveTo>
                  <a:lnTo>
                    <a:pt x="2616" y="528"/>
                  </a:lnTo>
                  <a:lnTo>
                    <a:pt x="3126" y="311"/>
                  </a:lnTo>
                  <a:lnTo>
                    <a:pt x="2616" y="143"/>
                  </a:lnTo>
                  <a:close/>
                  <a:moveTo>
                    <a:pt x="753" y="3602"/>
                  </a:moveTo>
                  <a:lnTo>
                    <a:pt x="547" y="3602"/>
                  </a:lnTo>
                  <a:lnTo>
                    <a:pt x="547" y="3912"/>
                  </a:lnTo>
                  <a:lnTo>
                    <a:pt x="753" y="3912"/>
                  </a:lnTo>
                  <a:lnTo>
                    <a:pt x="753" y="3602"/>
                  </a:lnTo>
                  <a:close/>
                  <a:moveTo>
                    <a:pt x="753" y="3076"/>
                  </a:moveTo>
                  <a:lnTo>
                    <a:pt x="547" y="3076"/>
                  </a:lnTo>
                  <a:lnTo>
                    <a:pt x="547" y="3396"/>
                  </a:lnTo>
                  <a:lnTo>
                    <a:pt x="753" y="3396"/>
                  </a:lnTo>
                  <a:lnTo>
                    <a:pt x="753" y="3076"/>
                  </a:lnTo>
                  <a:close/>
                  <a:moveTo>
                    <a:pt x="753" y="2548"/>
                  </a:moveTo>
                  <a:lnTo>
                    <a:pt x="547" y="2548"/>
                  </a:lnTo>
                  <a:lnTo>
                    <a:pt x="547" y="2869"/>
                  </a:lnTo>
                  <a:lnTo>
                    <a:pt x="753" y="2869"/>
                  </a:lnTo>
                  <a:lnTo>
                    <a:pt x="753" y="2548"/>
                  </a:lnTo>
                  <a:close/>
                  <a:moveTo>
                    <a:pt x="753" y="2022"/>
                  </a:moveTo>
                  <a:lnTo>
                    <a:pt x="547" y="2022"/>
                  </a:lnTo>
                  <a:lnTo>
                    <a:pt x="547" y="2342"/>
                  </a:lnTo>
                  <a:lnTo>
                    <a:pt x="753" y="2342"/>
                  </a:lnTo>
                  <a:lnTo>
                    <a:pt x="753" y="2022"/>
                  </a:lnTo>
                  <a:close/>
                  <a:moveTo>
                    <a:pt x="1218" y="3602"/>
                  </a:moveTo>
                  <a:lnTo>
                    <a:pt x="1011" y="3602"/>
                  </a:lnTo>
                  <a:lnTo>
                    <a:pt x="1011" y="3912"/>
                  </a:lnTo>
                  <a:lnTo>
                    <a:pt x="1218" y="3912"/>
                  </a:lnTo>
                  <a:lnTo>
                    <a:pt x="1218" y="3602"/>
                  </a:lnTo>
                  <a:close/>
                  <a:moveTo>
                    <a:pt x="1218" y="3076"/>
                  </a:moveTo>
                  <a:lnTo>
                    <a:pt x="1011" y="3076"/>
                  </a:lnTo>
                  <a:lnTo>
                    <a:pt x="1011" y="3396"/>
                  </a:lnTo>
                  <a:lnTo>
                    <a:pt x="1218" y="3396"/>
                  </a:lnTo>
                  <a:lnTo>
                    <a:pt x="1218" y="3076"/>
                  </a:lnTo>
                  <a:close/>
                  <a:moveTo>
                    <a:pt x="1218" y="2548"/>
                  </a:moveTo>
                  <a:lnTo>
                    <a:pt x="1011" y="2548"/>
                  </a:lnTo>
                  <a:lnTo>
                    <a:pt x="1011" y="2869"/>
                  </a:lnTo>
                  <a:lnTo>
                    <a:pt x="1218" y="2869"/>
                  </a:lnTo>
                  <a:lnTo>
                    <a:pt x="1218" y="2548"/>
                  </a:lnTo>
                  <a:close/>
                  <a:moveTo>
                    <a:pt x="1218" y="2022"/>
                  </a:moveTo>
                  <a:lnTo>
                    <a:pt x="1011" y="2022"/>
                  </a:lnTo>
                  <a:lnTo>
                    <a:pt x="1011" y="2342"/>
                  </a:lnTo>
                  <a:lnTo>
                    <a:pt x="1218" y="2342"/>
                  </a:lnTo>
                  <a:lnTo>
                    <a:pt x="1218" y="2022"/>
                  </a:lnTo>
                  <a:close/>
                  <a:moveTo>
                    <a:pt x="4159" y="3602"/>
                  </a:moveTo>
                  <a:lnTo>
                    <a:pt x="3953" y="3602"/>
                  </a:lnTo>
                  <a:lnTo>
                    <a:pt x="3953" y="3912"/>
                  </a:lnTo>
                  <a:lnTo>
                    <a:pt x="4159" y="3912"/>
                  </a:lnTo>
                  <a:lnTo>
                    <a:pt x="4159" y="3602"/>
                  </a:lnTo>
                  <a:close/>
                  <a:moveTo>
                    <a:pt x="4159" y="3076"/>
                  </a:moveTo>
                  <a:lnTo>
                    <a:pt x="3953" y="3076"/>
                  </a:lnTo>
                  <a:lnTo>
                    <a:pt x="3953" y="3396"/>
                  </a:lnTo>
                  <a:lnTo>
                    <a:pt x="4159" y="3396"/>
                  </a:lnTo>
                  <a:lnTo>
                    <a:pt x="4159" y="3076"/>
                  </a:lnTo>
                  <a:close/>
                  <a:moveTo>
                    <a:pt x="4159" y="2548"/>
                  </a:moveTo>
                  <a:lnTo>
                    <a:pt x="3953" y="2548"/>
                  </a:lnTo>
                  <a:lnTo>
                    <a:pt x="3953" y="2869"/>
                  </a:lnTo>
                  <a:lnTo>
                    <a:pt x="4159" y="2869"/>
                  </a:lnTo>
                  <a:lnTo>
                    <a:pt x="4159" y="2548"/>
                  </a:lnTo>
                  <a:close/>
                  <a:moveTo>
                    <a:pt x="4159" y="2022"/>
                  </a:moveTo>
                  <a:lnTo>
                    <a:pt x="3953" y="2022"/>
                  </a:lnTo>
                  <a:lnTo>
                    <a:pt x="3953" y="2342"/>
                  </a:lnTo>
                  <a:lnTo>
                    <a:pt x="4159" y="2342"/>
                  </a:lnTo>
                  <a:lnTo>
                    <a:pt x="4159" y="2022"/>
                  </a:lnTo>
                  <a:close/>
                  <a:moveTo>
                    <a:pt x="4624" y="3602"/>
                  </a:moveTo>
                  <a:lnTo>
                    <a:pt x="4417" y="3602"/>
                  </a:lnTo>
                  <a:lnTo>
                    <a:pt x="4417" y="3912"/>
                  </a:lnTo>
                  <a:lnTo>
                    <a:pt x="4624" y="3912"/>
                  </a:lnTo>
                  <a:lnTo>
                    <a:pt x="4624" y="3602"/>
                  </a:lnTo>
                  <a:close/>
                  <a:moveTo>
                    <a:pt x="4624" y="3076"/>
                  </a:moveTo>
                  <a:lnTo>
                    <a:pt x="4417" y="3076"/>
                  </a:lnTo>
                  <a:lnTo>
                    <a:pt x="4417" y="3396"/>
                  </a:lnTo>
                  <a:lnTo>
                    <a:pt x="4624" y="3396"/>
                  </a:lnTo>
                  <a:lnTo>
                    <a:pt x="4624" y="3076"/>
                  </a:lnTo>
                  <a:close/>
                  <a:moveTo>
                    <a:pt x="4624" y="2548"/>
                  </a:moveTo>
                  <a:lnTo>
                    <a:pt x="4417" y="2548"/>
                  </a:lnTo>
                  <a:lnTo>
                    <a:pt x="4417" y="2869"/>
                  </a:lnTo>
                  <a:lnTo>
                    <a:pt x="4624" y="2869"/>
                  </a:lnTo>
                  <a:lnTo>
                    <a:pt x="4624" y="2548"/>
                  </a:lnTo>
                  <a:close/>
                  <a:moveTo>
                    <a:pt x="4624" y="2022"/>
                  </a:moveTo>
                  <a:lnTo>
                    <a:pt x="4417" y="2022"/>
                  </a:lnTo>
                  <a:lnTo>
                    <a:pt x="4417" y="2342"/>
                  </a:lnTo>
                  <a:lnTo>
                    <a:pt x="4624" y="2342"/>
                  </a:lnTo>
                  <a:lnTo>
                    <a:pt x="4624" y="2022"/>
                  </a:lnTo>
                  <a:close/>
                  <a:moveTo>
                    <a:pt x="4936" y="1618"/>
                  </a:moveTo>
                  <a:lnTo>
                    <a:pt x="4936" y="3574"/>
                  </a:lnTo>
                  <a:lnTo>
                    <a:pt x="5101" y="3821"/>
                  </a:lnTo>
                  <a:lnTo>
                    <a:pt x="5101" y="4557"/>
                  </a:lnTo>
                  <a:lnTo>
                    <a:pt x="3635" y="4557"/>
                  </a:lnTo>
                  <a:lnTo>
                    <a:pt x="3635" y="1109"/>
                  </a:lnTo>
                  <a:lnTo>
                    <a:pt x="1540" y="1109"/>
                  </a:lnTo>
                  <a:lnTo>
                    <a:pt x="1540" y="4557"/>
                  </a:lnTo>
                  <a:lnTo>
                    <a:pt x="75" y="4557"/>
                  </a:lnTo>
                  <a:lnTo>
                    <a:pt x="75" y="3821"/>
                  </a:lnTo>
                  <a:lnTo>
                    <a:pt x="240" y="3574"/>
                  </a:lnTo>
                  <a:lnTo>
                    <a:pt x="240" y="1618"/>
                  </a:lnTo>
                  <a:lnTo>
                    <a:pt x="1334" y="1618"/>
                  </a:lnTo>
                  <a:lnTo>
                    <a:pt x="1334" y="903"/>
                  </a:lnTo>
                  <a:lnTo>
                    <a:pt x="2513" y="903"/>
                  </a:lnTo>
                  <a:lnTo>
                    <a:pt x="2513" y="0"/>
                  </a:lnTo>
                  <a:lnTo>
                    <a:pt x="3417" y="299"/>
                  </a:lnTo>
                  <a:lnTo>
                    <a:pt x="2616" y="640"/>
                  </a:lnTo>
                  <a:lnTo>
                    <a:pt x="2616" y="903"/>
                  </a:lnTo>
                  <a:lnTo>
                    <a:pt x="3842" y="903"/>
                  </a:lnTo>
                  <a:lnTo>
                    <a:pt x="3842" y="1618"/>
                  </a:lnTo>
                  <a:lnTo>
                    <a:pt x="4936" y="1618"/>
                  </a:lnTo>
                  <a:close/>
                  <a:moveTo>
                    <a:pt x="2392" y="4660"/>
                  </a:moveTo>
                  <a:lnTo>
                    <a:pt x="2585" y="4660"/>
                  </a:lnTo>
                  <a:lnTo>
                    <a:pt x="2585" y="4292"/>
                  </a:lnTo>
                  <a:lnTo>
                    <a:pt x="2392" y="4292"/>
                  </a:lnTo>
                  <a:lnTo>
                    <a:pt x="2392" y="4660"/>
                  </a:lnTo>
                  <a:close/>
                  <a:moveTo>
                    <a:pt x="2688" y="4660"/>
                  </a:moveTo>
                  <a:lnTo>
                    <a:pt x="2883" y="4660"/>
                  </a:lnTo>
                  <a:lnTo>
                    <a:pt x="2883" y="4292"/>
                  </a:lnTo>
                  <a:lnTo>
                    <a:pt x="2688" y="4292"/>
                  </a:lnTo>
                  <a:lnTo>
                    <a:pt x="2688" y="4660"/>
                  </a:lnTo>
                  <a:close/>
                  <a:moveTo>
                    <a:pt x="5186" y="4763"/>
                  </a:moveTo>
                  <a:lnTo>
                    <a:pt x="0" y="4763"/>
                  </a:lnTo>
                  <a:lnTo>
                    <a:pt x="0" y="4660"/>
                  </a:lnTo>
                  <a:lnTo>
                    <a:pt x="2289" y="4660"/>
                  </a:lnTo>
                  <a:lnTo>
                    <a:pt x="2289" y="4189"/>
                  </a:lnTo>
                  <a:lnTo>
                    <a:pt x="2986" y="4189"/>
                  </a:lnTo>
                  <a:lnTo>
                    <a:pt x="2986" y="4660"/>
                  </a:lnTo>
                  <a:lnTo>
                    <a:pt x="5186" y="4660"/>
                  </a:lnTo>
                  <a:lnTo>
                    <a:pt x="5186" y="4763"/>
                  </a:lnTo>
                  <a:close/>
                  <a:moveTo>
                    <a:pt x="2227" y="1494"/>
                  </a:moveTo>
                  <a:lnTo>
                    <a:pt x="2227" y="1815"/>
                  </a:lnTo>
                  <a:lnTo>
                    <a:pt x="2020" y="1815"/>
                  </a:lnTo>
                  <a:lnTo>
                    <a:pt x="2020" y="1494"/>
                  </a:lnTo>
                  <a:lnTo>
                    <a:pt x="2227" y="1494"/>
                  </a:lnTo>
                  <a:close/>
                  <a:moveTo>
                    <a:pt x="3155" y="1494"/>
                  </a:moveTo>
                  <a:lnTo>
                    <a:pt x="3155" y="1815"/>
                  </a:lnTo>
                  <a:lnTo>
                    <a:pt x="2949" y="1815"/>
                  </a:lnTo>
                  <a:lnTo>
                    <a:pt x="2949" y="1494"/>
                  </a:lnTo>
                  <a:lnTo>
                    <a:pt x="3155" y="1494"/>
                  </a:lnTo>
                  <a:close/>
                  <a:moveTo>
                    <a:pt x="3155" y="2022"/>
                  </a:moveTo>
                  <a:lnTo>
                    <a:pt x="3155" y="2342"/>
                  </a:lnTo>
                  <a:lnTo>
                    <a:pt x="2949" y="2342"/>
                  </a:lnTo>
                  <a:lnTo>
                    <a:pt x="2949" y="2022"/>
                  </a:lnTo>
                  <a:lnTo>
                    <a:pt x="3155" y="2022"/>
                  </a:lnTo>
                  <a:close/>
                  <a:moveTo>
                    <a:pt x="3155" y="2548"/>
                  </a:moveTo>
                  <a:lnTo>
                    <a:pt x="3155" y="2869"/>
                  </a:lnTo>
                  <a:lnTo>
                    <a:pt x="2949" y="2869"/>
                  </a:lnTo>
                  <a:lnTo>
                    <a:pt x="2949" y="2548"/>
                  </a:lnTo>
                  <a:lnTo>
                    <a:pt x="3155" y="2548"/>
                  </a:lnTo>
                  <a:close/>
                  <a:moveTo>
                    <a:pt x="3155" y="3076"/>
                  </a:moveTo>
                  <a:lnTo>
                    <a:pt x="3155" y="3396"/>
                  </a:lnTo>
                  <a:lnTo>
                    <a:pt x="2949" y="3396"/>
                  </a:lnTo>
                  <a:lnTo>
                    <a:pt x="2949" y="3076"/>
                  </a:lnTo>
                  <a:lnTo>
                    <a:pt x="3155" y="3076"/>
                  </a:lnTo>
                  <a:close/>
                  <a:moveTo>
                    <a:pt x="3155" y="3602"/>
                  </a:moveTo>
                  <a:lnTo>
                    <a:pt x="3155" y="3912"/>
                  </a:lnTo>
                  <a:lnTo>
                    <a:pt x="2949" y="3912"/>
                  </a:lnTo>
                  <a:lnTo>
                    <a:pt x="2949" y="3602"/>
                  </a:lnTo>
                  <a:lnTo>
                    <a:pt x="3155" y="3602"/>
                  </a:lnTo>
                  <a:close/>
                  <a:moveTo>
                    <a:pt x="2227" y="3602"/>
                  </a:moveTo>
                  <a:lnTo>
                    <a:pt x="2227" y="3912"/>
                  </a:lnTo>
                  <a:lnTo>
                    <a:pt x="2020" y="3912"/>
                  </a:lnTo>
                  <a:lnTo>
                    <a:pt x="2020" y="3602"/>
                  </a:lnTo>
                  <a:lnTo>
                    <a:pt x="2227" y="3602"/>
                  </a:lnTo>
                  <a:close/>
                  <a:moveTo>
                    <a:pt x="2227" y="3076"/>
                  </a:moveTo>
                  <a:lnTo>
                    <a:pt x="2227" y="3396"/>
                  </a:lnTo>
                  <a:lnTo>
                    <a:pt x="2020" y="3396"/>
                  </a:lnTo>
                  <a:lnTo>
                    <a:pt x="2020" y="3076"/>
                  </a:lnTo>
                  <a:lnTo>
                    <a:pt x="2227" y="3076"/>
                  </a:lnTo>
                  <a:close/>
                  <a:moveTo>
                    <a:pt x="2227" y="2548"/>
                  </a:moveTo>
                  <a:lnTo>
                    <a:pt x="2227" y="2869"/>
                  </a:lnTo>
                  <a:lnTo>
                    <a:pt x="2020" y="2869"/>
                  </a:lnTo>
                  <a:lnTo>
                    <a:pt x="2020" y="2548"/>
                  </a:lnTo>
                  <a:lnTo>
                    <a:pt x="2227" y="2548"/>
                  </a:lnTo>
                  <a:close/>
                  <a:moveTo>
                    <a:pt x="2227" y="2022"/>
                  </a:moveTo>
                  <a:lnTo>
                    <a:pt x="2227" y="2342"/>
                  </a:lnTo>
                  <a:lnTo>
                    <a:pt x="2020" y="2342"/>
                  </a:lnTo>
                  <a:lnTo>
                    <a:pt x="2020" y="2022"/>
                  </a:lnTo>
                  <a:lnTo>
                    <a:pt x="2227" y="2022"/>
                  </a:lnTo>
                  <a:close/>
                  <a:moveTo>
                    <a:pt x="2691" y="3602"/>
                  </a:moveTo>
                  <a:lnTo>
                    <a:pt x="2691" y="3912"/>
                  </a:lnTo>
                  <a:lnTo>
                    <a:pt x="2485" y="3912"/>
                  </a:lnTo>
                  <a:lnTo>
                    <a:pt x="2485" y="3602"/>
                  </a:lnTo>
                  <a:lnTo>
                    <a:pt x="2691" y="3602"/>
                  </a:lnTo>
                  <a:close/>
                  <a:moveTo>
                    <a:pt x="2691" y="3076"/>
                  </a:moveTo>
                  <a:lnTo>
                    <a:pt x="2691" y="3396"/>
                  </a:lnTo>
                  <a:lnTo>
                    <a:pt x="2485" y="3396"/>
                  </a:lnTo>
                  <a:lnTo>
                    <a:pt x="2485" y="3076"/>
                  </a:lnTo>
                  <a:lnTo>
                    <a:pt x="2691" y="3076"/>
                  </a:lnTo>
                  <a:close/>
                  <a:moveTo>
                    <a:pt x="2691" y="2548"/>
                  </a:moveTo>
                  <a:lnTo>
                    <a:pt x="2691" y="2869"/>
                  </a:lnTo>
                  <a:lnTo>
                    <a:pt x="2485" y="2869"/>
                  </a:lnTo>
                  <a:lnTo>
                    <a:pt x="2485" y="2548"/>
                  </a:lnTo>
                  <a:lnTo>
                    <a:pt x="2691" y="2548"/>
                  </a:lnTo>
                  <a:close/>
                  <a:moveTo>
                    <a:pt x="2691" y="2022"/>
                  </a:moveTo>
                  <a:lnTo>
                    <a:pt x="2691" y="2342"/>
                  </a:lnTo>
                  <a:lnTo>
                    <a:pt x="2485" y="2342"/>
                  </a:lnTo>
                  <a:lnTo>
                    <a:pt x="2485" y="2022"/>
                  </a:lnTo>
                  <a:lnTo>
                    <a:pt x="2691" y="2022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6503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01925" y="1133353"/>
            <a:ext cx="9060594" cy="2948499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>
                <a:solidFill>
                  <a:srgbClr val="434343"/>
                </a:solidFill>
              </a:rPr>
              <a:t>Штраф </a:t>
            </a:r>
            <a:r>
              <a:rPr lang="ru-RU" sz="1600" kern="0" dirty="0" smtClean="0">
                <a:solidFill>
                  <a:srgbClr val="434343"/>
                </a:solidFill>
              </a:rPr>
              <a:t>в сумме до </a:t>
            </a:r>
            <a:r>
              <a:rPr lang="ru-RU" sz="1600" kern="0" dirty="0">
                <a:solidFill>
                  <a:srgbClr val="434343"/>
                </a:solidFill>
              </a:rPr>
              <a:t>10 млн. евро </a:t>
            </a:r>
            <a:r>
              <a:rPr lang="ru-RU" sz="1600" kern="0" dirty="0" smtClean="0">
                <a:solidFill>
                  <a:srgbClr val="434343"/>
                </a:solidFill>
              </a:rPr>
              <a:t>или до </a:t>
            </a:r>
            <a:r>
              <a:rPr lang="ru-RU" sz="1600" kern="0" dirty="0">
                <a:solidFill>
                  <a:srgbClr val="434343"/>
                </a:solidFill>
              </a:rPr>
              <a:t>2% </a:t>
            </a:r>
            <a:r>
              <a:rPr lang="ru-RU" sz="1600" kern="0" dirty="0" smtClean="0">
                <a:solidFill>
                  <a:srgbClr val="434343"/>
                </a:solidFill>
              </a:rPr>
              <a:t>от общего годового оборота за предыдущий финансовый год за нарушение обязанностей контролера и оператора (например, за отсутствие записей </a:t>
            </a:r>
            <a:r>
              <a:rPr lang="ru-RU" sz="1600" kern="0" dirty="0">
                <a:solidFill>
                  <a:srgbClr val="434343"/>
                </a:solidFill>
              </a:rPr>
              <a:t>об обработке персональных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</a:t>
            </a:r>
            <a:r>
              <a:rPr lang="ru-RU" sz="1600" kern="0" dirty="0">
                <a:solidFill>
                  <a:srgbClr val="434343"/>
                </a:solidFill>
              </a:rPr>
              <a:t>;</a:t>
            </a:r>
            <a:r>
              <a:rPr lang="ru-RU" sz="1600" kern="0" dirty="0" smtClean="0">
                <a:solidFill>
                  <a:srgbClr val="434343"/>
                </a:solidFill>
              </a:rPr>
              <a:t> </a:t>
            </a:r>
            <a:r>
              <a:rPr lang="ru-RU" sz="1600" kern="0" dirty="0" err="1" smtClean="0">
                <a:solidFill>
                  <a:srgbClr val="434343"/>
                </a:solidFill>
              </a:rPr>
              <a:t>неуведомление</a:t>
            </a:r>
            <a:r>
              <a:rPr lang="ru-RU" sz="1600" kern="0" dirty="0" smtClean="0">
                <a:solidFill>
                  <a:srgbClr val="434343"/>
                </a:solidFill>
              </a:rPr>
              <a:t> надзорного органа </a:t>
            </a:r>
            <a:r>
              <a:rPr lang="ru-RU" sz="1600" kern="0" dirty="0">
                <a:solidFill>
                  <a:srgbClr val="434343"/>
                </a:solidFill>
              </a:rPr>
              <a:t>и субъектов персональных данных о </a:t>
            </a:r>
            <a:r>
              <a:rPr lang="ru-RU" sz="1600" kern="0" dirty="0" smtClean="0">
                <a:solidFill>
                  <a:srgbClr val="434343"/>
                </a:solidFill>
              </a:rPr>
              <a:t>нарушении конфиденциальности их данных; </a:t>
            </a:r>
            <a:r>
              <a:rPr lang="ru-RU" sz="1600" kern="0" dirty="0" err="1" smtClean="0">
                <a:solidFill>
                  <a:srgbClr val="434343"/>
                </a:solidFill>
              </a:rPr>
              <a:t>непроведение</a:t>
            </a:r>
            <a:r>
              <a:rPr lang="ru-RU" sz="1600" kern="0" dirty="0" smtClean="0">
                <a:solidFill>
                  <a:srgbClr val="434343"/>
                </a:solidFill>
              </a:rPr>
              <a:t> оценки </a:t>
            </a:r>
            <a:r>
              <a:rPr lang="ru-RU" sz="1600" kern="0" dirty="0">
                <a:solidFill>
                  <a:srgbClr val="434343"/>
                </a:solidFill>
              </a:rPr>
              <a:t>рисков защиты </a:t>
            </a:r>
            <a:r>
              <a:rPr lang="ru-RU" sz="1600" kern="0" dirty="0" smtClean="0">
                <a:solidFill>
                  <a:srgbClr val="434343"/>
                </a:solidFill>
              </a:rPr>
              <a:t>данных).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r>
              <a:rPr lang="ru-RU" sz="1600" kern="0" dirty="0">
                <a:solidFill>
                  <a:srgbClr val="434343"/>
                </a:solidFill>
              </a:rPr>
              <a:t>Штраф </a:t>
            </a:r>
            <a:r>
              <a:rPr lang="ru-RU" sz="1600" kern="0" dirty="0" smtClean="0">
                <a:solidFill>
                  <a:srgbClr val="434343"/>
                </a:solidFill>
              </a:rPr>
              <a:t>в сумме до </a:t>
            </a:r>
            <a:r>
              <a:rPr lang="ru-RU" sz="1600" kern="0" dirty="0">
                <a:solidFill>
                  <a:srgbClr val="434343"/>
                </a:solidFill>
              </a:rPr>
              <a:t>20 млн. евро </a:t>
            </a:r>
            <a:r>
              <a:rPr lang="ru-RU" sz="1600" kern="0" dirty="0" smtClean="0">
                <a:solidFill>
                  <a:srgbClr val="434343"/>
                </a:solidFill>
              </a:rPr>
              <a:t>или до </a:t>
            </a:r>
            <a:r>
              <a:rPr lang="ru-RU" sz="1600" kern="0" dirty="0">
                <a:solidFill>
                  <a:srgbClr val="434343"/>
                </a:solidFill>
              </a:rPr>
              <a:t>4% </a:t>
            </a:r>
            <a:r>
              <a:rPr lang="ru-RU" sz="1600" kern="0" dirty="0" smtClean="0">
                <a:solidFill>
                  <a:srgbClr val="434343"/>
                </a:solidFill>
              </a:rPr>
              <a:t>общего годового оборота за предыдущий финансовый год </a:t>
            </a:r>
            <a:r>
              <a:rPr lang="ru-RU" sz="1600" kern="0" dirty="0">
                <a:solidFill>
                  <a:srgbClr val="434343"/>
                </a:solidFill>
              </a:rPr>
              <a:t>- максимальный штраф, который может быть определен за самые серьезные нарушения, например, за отсутствие согласия субъекта на обработку его персональных данных или </a:t>
            </a:r>
            <a:r>
              <a:rPr lang="ru-RU" sz="1600" kern="0" dirty="0" smtClean="0">
                <a:solidFill>
                  <a:srgbClr val="434343"/>
                </a:solidFill>
              </a:rPr>
              <a:t>несоответствие обработки основным принципам </a:t>
            </a:r>
            <a:r>
              <a:rPr lang="en-US" sz="1600" kern="0" dirty="0" smtClean="0">
                <a:solidFill>
                  <a:srgbClr val="434343"/>
                </a:solidFill>
              </a:rPr>
              <a:t>GDPR</a:t>
            </a:r>
            <a:r>
              <a:rPr lang="ru-RU" sz="1600" kern="0" dirty="0" smtClean="0">
                <a:solidFill>
                  <a:srgbClr val="434343"/>
                </a:solidFill>
              </a:rPr>
              <a:t>.</a:t>
            </a:r>
          </a:p>
          <a:p>
            <a:pPr marL="269875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Мотивы соблюдения </a:t>
            </a:r>
            <a:r>
              <a:rPr lang="en-US" sz="1800" cap="all" dirty="0" smtClean="0">
                <a:latin typeface="+mj-lt"/>
              </a:rPr>
              <a:t>GDPR</a:t>
            </a:r>
            <a:r>
              <a:rPr lang="ru-RU" sz="1800" cap="all" dirty="0" smtClean="0">
                <a:latin typeface="+mj-lt"/>
              </a:rPr>
              <a:t>:</a:t>
            </a:r>
            <a:r>
              <a:rPr lang="en-US" sz="1800" cap="all" dirty="0" smtClean="0">
                <a:latin typeface="+mj-lt"/>
              </a:rPr>
              <a:t> </a:t>
            </a:r>
            <a:r>
              <a:rPr lang="ru-RU" sz="1800" cap="all" dirty="0" smtClean="0">
                <a:latin typeface="+mj-lt"/>
              </a:rPr>
              <a:t>штрафы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8</a:t>
            </a:fld>
            <a:endParaRPr lang="ru-RU">
              <a:solidFill>
                <a:srgbClr val="43434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6709" y="4657674"/>
            <a:ext cx="808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Французский регулятор </a:t>
            </a:r>
            <a:r>
              <a:rPr lang="ru-RU" sz="1400" dirty="0"/>
              <a:t>CNIL оштрафовал </a:t>
            </a:r>
            <a:r>
              <a:rPr lang="ru-RU" sz="1400" dirty="0" err="1"/>
              <a:t>Google</a:t>
            </a:r>
            <a:r>
              <a:rPr lang="ru-RU" sz="1400" dirty="0"/>
              <a:t> на 50 000 000 </a:t>
            </a:r>
            <a:r>
              <a:rPr lang="ru-RU" sz="1400" dirty="0" smtClean="0"/>
              <a:t>евро за нарушение принципов </a:t>
            </a:r>
            <a:r>
              <a:rPr lang="ru-RU" sz="1400" dirty="0"/>
              <a:t>прозрачности и </a:t>
            </a:r>
            <a:r>
              <a:rPr lang="ru-RU" sz="1400" dirty="0" smtClean="0"/>
              <a:t>информированности. Для получения информации об обработке данных пользователям </a:t>
            </a:r>
            <a:r>
              <a:rPr lang="ru-RU" sz="1400" dirty="0" err="1" smtClean="0"/>
              <a:t>Google</a:t>
            </a:r>
            <a:r>
              <a:rPr lang="ru-RU" sz="1400" dirty="0" smtClean="0"/>
              <a:t> </a:t>
            </a:r>
            <a:r>
              <a:rPr lang="ru-RU" sz="1400" dirty="0"/>
              <a:t>пришлось выполнить 5-6 </a:t>
            </a:r>
            <a:r>
              <a:rPr lang="ru-RU" sz="1400" dirty="0" smtClean="0"/>
              <a:t>операций, а предоставляемая </a:t>
            </a:r>
            <a:r>
              <a:rPr lang="ru-RU" sz="1400" dirty="0"/>
              <a:t>информация была слишком общей и </a:t>
            </a:r>
            <a:r>
              <a:rPr lang="ru-RU" sz="1400" dirty="0" smtClean="0"/>
              <a:t>неясной.</a:t>
            </a:r>
          </a:p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www.cnil.fr/en/cnils-restricted-committee-imposes-financial-penalty-50-million-euros-against-google-llc</a:t>
            </a:r>
            <a:endParaRPr lang="ru-RU" sz="1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92" y="4778018"/>
            <a:ext cx="432854" cy="408467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1843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01925" y="1081120"/>
            <a:ext cx="9060594" cy="457356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69875" lvl="0" indent="-269875" algn="just" eaLnBrk="0" hangingPunct="0">
              <a:spcBef>
                <a:spcPts val="12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определение области анализа: выявление процессов, подпадающих под действие </a:t>
            </a:r>
            <a:r>
              <a:rPr lang="en-US" sz="1600" kern="0" dirty="0" smtClean="0">
                <a:solidFill>
                  <a:srgbClr val="434343"/>
                </a:solidFill>
              </a:rPr>
              <a:t>GDPR</a:t>
            </a:r>
            <a:r>
              <a:rPr lang="ru-RU" sz="1600" kern="0" dirty="0" smtClean="0">
                <a:solidFill>
                  <a:srgbClr val="434343"/>
                </a:solidFill>
              </a:rPr>
              <a:t>;</a:t>
            </a:r>
          </a:p>
          <a:p>
            <a:pPr marL="269875" lvl="0" indent="-269875" algn="just" eaLnBrk="0" hangingPunct="0">
              <a:spcBef>
                <a:spcPts val="12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изучение документации предприятий, регламентирующей процессы обработки и защиты персональных данных;</a:t>
            </a:r>
            <a:endParaRPr lang="ru-RU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ts val="12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проведение опроса сотрудников </a:t>
            </a:r>
            <a:r>
              <a:rPr lang="ru-RU" sz="1600" kern="0" dirty="0" smtClean="0">
                <a:solidFill>
                  <a:srgbClr val="434343"/>
                </a:solidFill>
              </a:rPr>
              <a:t>предприятий </a:t>
            </a:r>
            <a:r>
              <a:rPr lang="ru-RU" sz="1600" kern="0" dirty="0" smtClean="0">
                <a:solidFill>
                  <a:srgbClr val="434343"/>
                </a:solidFill>
              </a:rPr>
              <a:t>для выявления процессов, связанных с обработкой персональных данных:</a:t>
            </a:r>
          </a:p>
          <a:p>
            <a:pPr lvl="0" algn="just" eaLnBrk="0" hangingPunct="0">
              <a:spcBef>
                <a:spcPts val="12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	</a:t>
            </a:r>
            <a:r>
              <a:rPr lang="ru-RU" sz="1600" kern="0" dirty="0" smtClean="0">
                <a:solidFill>
                  <a:srgbClr val="434343"/>
                </a:solidFill>
              </a:rPr>
              <a:t>- составление </a:t>
            </a:r>
            <a:r>
              <a:rPr lang="ru-RU" sz="1600" kern="0" dirty="0" smtClean="0">
                <a:solidFill>
                  <a:srgbClr val="434343"/>
                </a:solidFill>
              </a:rPr>
              <a:t>опросника;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ts val="12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	</a:t>
            </a:r>
            <a:r>
              <a:rPr lang="ru-RU" sz="1600" kern="0" dirty="0" smtClean="0">
                <a:solidFill>
                  <a:srgbClr val="434343"/>
                </a:solidFill>
              </a:rPr>
              <a:t>- проведение обучающего тренинга для </a:t>
            </a:r>
            <a:r>
              <a:rPr lang="ru-RU" sz="1600" kern="0" dirty="0" smtClean="0">
                <a:solidFill>
                  <a:srgbClr val="434343"/>
                </a:solidFill>
              </a:rPr>
              <a:t>сотрудников;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ts val="1200"/>
              </a:spcBef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	- заполнение опросников или проведение </a:t>
            </a:r>
            <a:r>
              <a:rPr lang="ru-RU" sz="1600" kern="0" dirty="0" smtClean="0">
                <a:solidFill>
                  <a:srgbClr val="434343"/>
                </a:solidFill>
              </a:rPr>
              <a:t>интервью;</a:t>
            </a:r>
            <a:endParaRPr lang="ru-RU" sz="1600" kern="0" dirty="0" smtClean="0">
              <a:solidFill>
                <a:srgbClr val="434343"/>
              </a:solidFill>
            </a:endParaRPr>
          </a:p>
          <a:p>
            <a:pPr lvl="0" algn="just" eaLnBrk="0" hangingPunct="0">
              <a:spcBef>
                <a:spcPts val="1200"/>
              </a:spcBef>
              <a:defRPr/>
            </a:pPr>
            <a:r>
              <a:rPr lang="ru-RU" sz="1600" kern="0" dirty="0">
                <a:solidFill>
                  <a:srgbClr val="434343"/>
                </a:solidFill>
              </a:rPr>
              <a:t>	</a:t>
            </a:r>
            <a:r>
              <a:rPr lang="ru-RU" sz="1600" kern="0" dirty="0" smtClean="0">
                <a:solidFill>
                  <a:srgbClr val="434343"/>
                </a:solidFill>
              </a:rPr>
              <a:t>- анализ полученных результатов;</a:t>
            </a:r>
          </a:p>
          <a:p>
            <a:pPr marL="269875" lvl="0" indent="-269875" algn="just" eaLnBrk="0" hangingPunct="0">
              <a:spcBef>
                <a:spcPts val="12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анализ программного обеспечения, используемого в Метинвест, в </a:t>
            </a:r>
            <a:r>
              <a:rPr lang="ru-RU" sz="1600" kern="0" dirty="0" err="1" smtClean="0">
                <a:solidFill>
                  <a:srgbClr val="434343"/>
                </a:solidFill>
              </a:rPr>
              <a:t>т.ч</a:t>
            </a:r>
            <a:r>
              <a:rPr lang="ru-RU" sz="1600" kern="0" dirty="0" smtClean="0">
                <a:solidFill>
                  <a:srgbClr val="434343"/>
                </a:solidFill>
              </a:rPr>
              <a:t>. с использованием специального сканера </a:t>
            </a:r>
            <a:r>
              <a:rPr lang="en-US" sz="1600" kern="0" dirty="0" smtClean="0">
                <a:solidFill>
                  <a:srgbClr val="434343"/>
                </a:solidFill>
              </a:rPr>
              <a:t>Microsoft</a:t>
            </a:r>
            <a:r>
              <a:rPr lang="ru-RU" sz="1600" kern="0" dirty="0" smtClean="0">
                <a:solidFill>
                  <a:srgbClr val="434343"/>
                </a:solidFill>
              </a:rPr>
              <a:t>;</a:t>
            </a:r>
            <a:endParaRPr lang="en-US" sz="1600" kern="0" dirty="0">
              <a:solidFill>
                <a:srgbClr val="434343"/>
              </a:solidFill>
            </a:endParaRPr>
          </a:p>
          <a:p>
            <a:pPr marL="269875" lvl="0" indent="-269875" algn="just" eaLnBrk="0" hangingPunct="0">
              <a:spcBef>
                <a:spcPts val="1200"/>
              </a:spcBef>
              <a:buBlip>
                <a:blip r:embed="rId2"/>
              </a:buBlip>
              <a:defRPr/>
            </a:pPr>
            <a:r>
              <a:rPr lang="ru-RU" sz="1600" kern="0" dirty="0" smtClean="0">
                <a:solidFill>
                  <a:srgbClr val="434343"/>
                </a:solidFill>
              </a:rPr>
              <a:t>анализ сайтов и страниц Метинвест в социальных сетях.</a:t>
            </a:r>
          </a:p>
          <a:p>
            <a:pPr marL="269875" lvl="0" indent="-269875" algn="just" eaLnBrk="0" hangingPunct="0">
              <a:spcBef>
                <a:spcPct val="20000"/>
              </a:spcBef>
              <a:buBlip>
                <a:blip r:embed="rId2"/>
              </a:buBlip>
              <a:defRPr/>
            </a:pPr>
            <a:endParaRPr lang="ru-RU" sz="1600" kern="0" dirty="0" smtClean="0">
              <a:solidFill>
                <a:srgbClr val="43434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128" y="294780"/>
            <a:ext cx="8966391" cy="838573"/>
          </a:xfrm>
          <a:noFill/>
        </p:spPr>
        <p:txBody>
          <a:bodyPr>
            <a:normAutofit/>
          </a:bodyPr>
          <a:lstStyle/>
          <a:p>
            <a:r>
              <a:rPr lang="ru-RU" sz="1800" cap="all" dirty="0" smtClean="0">
                <a:latin typeface="+mj-lt"/>
              </a:rPr>
              <a:t>ПЛАН АУДИТА для Группы </a:t>
            </a:r>
            <a:r>
              <a:rPr lang="ru-RU" sz="1800" cap="all" dirty="0" err="1" smtClean="0">
                <a:latin typeface="+mj-lt"/>
              </a:rPr>
              <a:t>метинвест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sz="1800" u="sng" cap="all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4509-BB7E-4CD0-B600-C43E671D254E}" type="slidenum">
              <a:rPr lang="ru-RU" smtClean="0">
                <a:solidFill>
                  <a:srgbClr val="434343"/>
                </a:solidFill>
              </a:rPr>
              <a:pPr/>
              <a:t>9</a:t>
            </a:fld>
            <a:endParaRPr lang="ru-RU">
              <a:solidFill>
                <a:srgbClr val="434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6&quot;&gt;&lt;elem m_fUsage=&quot;4.40637575124241820000E+000&quot;&gt;&lt;m_msothmcolidx val=&quot;0&quot;/&gt;&lt;m_rgb r=&quot;9a&quot; g=&quot;0&quot; b=&quot;0&quot;/&gt;&lt;m_ppcolschidx tagver0=&quot;23004&quot; tagname0=&quot;m_ppcolschidxUNRECOGNIZED&quot; val=&quot;0&quot;/&gt;&lt;m_nBrightness val=&quot;0&quot;/&gt;&lt;/elem&gt;&lt;elem m_fUsage=&quot;1.93568911217307530000E+000&quot;&gt;&lt;m_msothmcolidx val=&quot;0&quot;/&gt;&lt;m_rgb r=&quot;4d&quot; g=&quot;49&quot; b=&quot;48&quot;/&gt;&lt;m_ppcolschidx tagver0=&quot;23004&quot; tagname0=&quot;m_ppcolschidxUNRECOGNIZED&quot; val=&quot;0&quot;/&gt;&lt;m_nBrightness val=&quot;0&quot;/&gt;&lt;/elem&gt;&lt;elem m_fUsage=&quot;1.87368230599666590000E+000&quot;&gt;&lt;m_msothmcolidx val=&quot;0&quot;/&gt;&lt;m_rgb r=&quot;5c&quot; g=&quot;7f&quot; b=&quot;92&quot;/&gt;&lt;m_ppcolschidx tagver0=&quot;23004&quot; tagname0=&quot;m_ppcolschidxUNRECOGNIZED&quot; val=&quot;0&quot;/&gt;&lt;m_nBrightness val=&quot;0&quot;/&gt;&lt;/elem&gt;&lt;elem m_fUsage=&quot;1.00000000000000000000E+000&quot;&gt;&lt;m_msothmcolidx val=&quot;0&quot;/&gt;&lt;m_rgb r=&quot;c0&quot; g=&quot;0&quot; b=&quot;0&quot;/&gt;&lt;m_ppcolschidx tagver0=&quot;23004&quot; tagname0=&quot;m_ppcolschidxUNRECOGNIZED&quot; val=&quot;0&quot;/&gt;&lt;m_nBrightness val=&quot;0&quot;/&gt;&lt;/elem&gt;&lt;elem m_fUsage=&quot;4.60077714927549120000E-001&quot;&gt;&lt;m_msothmcolidx val=&quot;0&quot;/&gt;&lt;m_rgb r=&quot;ba&quot; g=&quot;de&quot; b=&quot;a5&quot;/&gt;&lt;m_ppcolschidx tagver0=&quot;23004&quot; tagname0=&quot;m_ppcolschidxUNRECOGNIZED&quot; val=&quot;0&quot;/&gt;&lt;m_nBrightness val=&quot;0&quot;/&gt;&lt;/elem&gt;&lt;elem m_fUsage=&quot;2.82429536481000170000E-001&quot;&gt;&lt;m_msothmcolidx val=&quot;0&quot;/&gt;&lt;m_rgb r=&quot;58&quot; g=&quot;88&quot; b=&quot;1e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Светлая тема, служебн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ная тема, основной слайд">
  <a:themeElements>
    <a:clrScheme name="Metinvest_colors">
      <a:dk1>
        <a:srgbClr val="434343"/>
      </a:dk1>
      <a:lt1>
        <a:srgbClr val="F8F8F8"/>
      </a:lt1>
      <a:dk2>
        <a:srgbClr val="3F4852"/>
      </a:dk2>
      <a:lt2>
        <a:srgbClr val="F8F8F8"/>
      </a:lt2>
      <a:accent1>
        <a:srgbClr val="EE2F3C"/>
      </a:accent1>
      <a:accent2>
        <a:srgbClr val="DADADA"/>
      </a:accent2>
      <a:accent3>
        <a:srgbClr val="ACACAC"/>
      </a:accent3>
      <a:accent4>
        <a:srgbClr val="8C8C8C"/>
      </a:accent4>
      <a:accent5>
        <a:srgbClr val="5A5A5A"/>
      </a:accent5>
      <a:accent6>
        <a:srgbClr val="8B0304"/>
      </a:accent6>
      <a:hlink>
        <a:srgbClr val="548DD4"/>
      </a:hlink>
      <a:folHlink>
        <a:srgbClr val="7F7F7F"/>
      </a:folHlink>
    </a:clrScheme>
    <a:fontScheme name="Met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ная тема, служебные слайды">
  <a:themeElements>
    <a:clrScheme name="Metinvest_colors">
      <a:dk1>
        <a:srgbClr val="434343"/>
      </a:dk1>
      <a:lt1>
        <a:srgbClr val="F8F8F8"/>
      </a:lt1>
      <a:dk2>
        <a:srgbClr val="3F4852"/>
      </a:dk2>
      <a:lt2>
        <a:srgbClr val="F8F8F8"/>
      </a:lt2>
      <a:accent1>
        <a:srgbClr val="EE2F3C"/>
      </a:accent1>
      <a:accent2>
        <a:srgbClr val="DADADA"/>
      </a:accent2>
      <a:accent3>
        <a:srgbClr val="ACACAC"/>
      </a:accent3>
      <a:accent4>
        <a:srgbClr val="8C8C8C"/>
      </a:accent4>
      <a:accent5>
        <a:srgbClr val="5A5A5A"/>
      </a:accent5>
      <a:accent6>
        <a:srgbClr val="8B0304"/>
      </a:accent6>
      <a:hlink>
        <a:srgbClr val="548DD4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Светлая тема">
  <a:themeElements>
    <a:clrScheme name="Metinvest_colors">
      <a:dk1>
        <a:srgbClr val="434343"/>
      </a:dk1>
      <a:lt1>
        <a:srgbClr val="F8F8F8"/>
      </a:lt1>
      <a:dk2>
        <a:srgbClr val="3F4852"/>
      </a:dk2>
      <a:lt2>
        <a:srgbClr val="F8F8F8"/>
      </a:lt2>
      <a:accent1>
        <a:srgbClr val="EE2F3C"/>
      </a:accent1>
      <a:accent2>
        <a:srgbClr val="DADADA"/>
      </a:accent2>
      <a:accent3>
        <a:srgbClr val="ACACAC"/>
      </a:accent3>
      <a:accent4>
        <a:srgbClr val="8C8C8C"/>
      </a:accent4>
      <a:accent5>
        <a:srgbClr val="5A5A5A"/>
      </a:accent5>
      <a:accent6>
        <a:srgbClr val="8B0304"/>
      </a:accent6>
      <a:hlink>
        <a:srgbClr val="548DD4"/>
      </a:hlink>
      <a:folHlink>
        <a:srgbClr val="7F7F7F"/>
      </a:folHlink>
    </a:clrScheme>
    <a:fontScheme name="Met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Светлая тема, служебн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9876</TotalTime>
  <Words>1492</Words>
  <Application>Microsoft Office PowerPoint</Application>
  <PresentationFormat>Лист A4 (210x297 мм)</PresentationFormat>
  <Paragraphs>217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Светлая тема, служебные слайды</vt:lpstr>
      <vt:lpstr>Темная тема, основной слайд</vt:lpstr>
      <vt:lpstr>Темная тема, служебные слайды</vt:lpstr>
      <vt:lpstr>4_Светлая тема</vt:lpstr>
      <vt:lpstr>1_Светлая тема, служебные слайды</vt:lpstr>
      <vt:lpstr>Презентация PowerPoint</vt:lpstr>
      <vt:lpstr>Презентация PowerPoint</vt:lpstr>
      <vt:lpstr>GDPR: General Data Protection Regulation </vt:lpstr>
      <vt:lpstr>ПОДГОТОВКА К имплементации GDPR: ОПЫТ МЕТИНВЕСТ </vt:lpstr>
      <vt:lpstr>АНАЛИЗ ПРИМЕНИМОСТИ GDPR</vt:lpstr>
      <vt:lpstr>АНАЛИЗ ПРИМЕНИМОСТИ GDPR </vt:lpstr>
      <vt:lpstr>Метинвест: Мотивы соблюдения GDPR </vt:lpstr>
      <vt:lpstr>Мотивы соблюдения GDPR: штрафы </vt:lpstr>
      <vt:lpstr>ПЛАН АУДИТА для Группы метинвест </vt:lpstr>
      <vt:lpstr>РЕЗУЛЬТАТЫ АУДИТА </vt:lpstr>
      <vt:lpstr>Примеры необходимости выявления данных в рамках АУДИТА </vt:lpstr>
      <vt:lpstr>СОТРУДНИК ПО ЗАЩИТЕ ПЕРСОНАЛЬНЫХ ДАННЫХ (DPO) </vt:lpstr>
      <vt:lpstr>ПРЕДСТАВИТЕЛЬ В ЕС </vt:lpstr>
      <vt:lpstr>ОПРЕДЕЛЕНИЕ НАДЗОРНОГО ОРГАНА В ЕС для группы компаний </vt:lpstr>
      <vt:lpstr>Трансграничная передача данных: ОПЫТ МЕТИНВЕСТ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Карачевский Александр Валерьевич</dc:creator>
  <cp:lastModifiedBy>Ашихмина Елена Викторовна</cp:lastModifiedBy>
  <cp:revision>802</cp:revision>
  <cp:lastPrinted>2018-02-02T13:42:23Z</cp:lastPrinted>
  <dcterms:created xsi:type="dcterms:W3CDTF">2015-02-18T08:33:27Z</dcterms:created>
  <dcterms:modified xsi:type="dcterms:W3CDTF">2019-05-15T12:33:17Z</dcterms:modified>
</cp:coreProperties>
</file>