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345" r:id="rId4"/>
    <p:sldId id="346" r:id="rId5"/>
    <p:sldId id="357" r:id="rId6"/>
    <p:sldId id="350" r:id="rId7"/>
    <p:sldId id="351" r:id="rId8"/>
    <p:sldId id="352" r:id="rId9"/>
    <p:sldId id="353" r:id="rId10"/>
    <p:sldId id="354" r:id="rId11"/>
    <p:sldId id="355" r:id="rId12"/>
    <p:sldId id="356" r:id="rId13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1A59"/>
    <a:srgbClr val="181879"/>
    <a:srgbClr val="FFFFFF"/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193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40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383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06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83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4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490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380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40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9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38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36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5364-0AF2-425F-9FE3-7E67B0F6D012}" type="datetimeFigureOut">
              <a:rPr lang="ru-RU" smtClean="0"/>
              <a:t>15.05.2019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2ECC3-CFA6-48F3-81EC-E90DE7D1ACC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79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bh-partner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" y="0"/>
            <a:ext cx="9203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6807" y="4867523"/>
            <a:ext cx="9206557" cy="158191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bg1">
                <a:lumMod val="7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2450" y="5663118"/>
            <a:ext cx="6560914" cy="54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sz="24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</a:t>
            </a:r>
            <a:r>
              <a:rPr lang="ru-RU" sz="24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ЗАЩИТИТЬ БИЗНЕС ОТ </a:t>
            </a:r>
            <a:r>
              <a:rPr lang="ru-RU" sz="24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ЛАЗУТЧИКА</a:t>
            </a:r>
            <a:endParaRPr lang="ru-RU" sz="2400" b="1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79542" y="5156627"/>
            <a:ext cx="656091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sz="38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КОРПОРАТИВНЫЕ ВОЙНЫ</a:t>
            </a:r>
            <a:endParaRPr lang="ru-RU" sz="3800" b="1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"/>
            <a:ext cx="3608461" cy="360896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4825" y="184826"/>
            <a:ext cx="3229447" cy="3244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8" y="1063852"/>
            <a:ext cx="1290629" cy="1576346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4" r="6145" b="5226"/>
          <a:stretch/>
        </p:blipFill>
        <p:spPr>
          <a:xfrm>
            <a:off x="1933085" y="1074659"/>
            <a:ext cx="1354864" cy="1565539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12021" y="2644170"/>
            <a:ext cx="16221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Александр БОНДАРЬ</a:t>
            </a:r>
            <a:endParaRPr lang="en-US" sz="1500" b="1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500" i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Партнёр</a:t>
            </a:r>
            <a:endParaRPr lang="ru-RU" sz="1500" i="1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83385" y="2658287"/>
            <a:ext cx="19250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Владимир ПАРАХНЕВИЧ</a:t>
            </a:r>
            <a:endParaRPr lang="en-US" sz="1500" b="1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500" i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Адвокат</a:t>
            </a:r>
            <a:endParaRPr lang="ru-RU" sz="1500" i="1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1" y="82456"/>
            <a:ext cx="2461734" cy="1191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513" y="3503877"/>
            <a:ext cx="4303196" cy="225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6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2949473" y="79971"/>
            <a:ext cx="1926928" cy="611102"/>
          </a:xfrm>
          <a:prstGeom prst="wedgeRoundRectCallout">
            <a:avLst>
              <a:gd name="adj1" fmla="val -98892"/>
              <a:gd name="adj2" fmla="val -10136"/>
              <a:gd name="adj3" fmla="val 16667"/>
            </a:avLst>
          </a:prstGeom>
          <a:solidFill>
            <a:srgbClr val="801A59"/>
          </a:solidFill>
          <a:ln>
            <a:solidFill>
              <a:srgbClr val="80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Чуи, мы дома!</a:t>
            </a:r>
            <a:endParaRPr lang="ru-RU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82" y="1701553"/>
            <a:ext cx="3159692" cy="4249289"/>
          </a:xfrm>
          <a:prstGeom prst="rect">
            <a:avLst/>
          </a:prstGeom>
        </p:spPr>
      </p:pic>
      <p:pic>
        <p:nvPicPr>
          <p:cNvPr id="10" name="Рисунок 9" descr="Logo SBH transparent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9239" y="3847697"/>
            <a:ext cx="1309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группа рисков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58978" y="2870701"/>
            <a:ext cx="41650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just" defTabSz="914400"/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указал, что соглашение о расторжении договора не влечет правовых последствий для Директора (продавец) и Поставщика</a:t>
            </a: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(покупатель), поскольку все </a:t>
            </a:r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обязанности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 договору купли-продажи </a:t>
            </a:r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прекращены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исполнением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34250" lvl="1" algn="just" defTabSz="914400"/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уведомил ООО о приобретении доли и </a:t>
            </a:r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произвел расчет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34250" lvl="1" algn="just" defTabSz="914400"/>
            <a:endParaRPr lang="ru-RU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Wingdings" panose="05000000000000000000" pitchFamily="2" charset="2"/>
              <a:buChar char="§"/>
            </a:pPr>
            <a:endParaRPr lang="ru-RU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5759" y="1265889"/>
            <a:ext cx="5788241" cy="1400419"/>
          </a:xfrm>
          <a:prstGeom prst="rect">
            <a:avLst/>
          </a:prstGeom>
          <a:solidFill>
            <a:srgbClr val="181879"/>
          </a:solidFill>
          <a:ln>
            <a:solidFill>
              <a:srgbClr val="181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457387" y="1363710"/>
            <a:ext cx="4244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just" defTabSz="914400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 удовлетворил иск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иностранного участника, перевел на него права и обязанности покупателя на долю.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6" y="405627"/>
            <a:ext cx="3808675" cy="5749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78" y="1457"/>
            <a:ext cx="2831976" cy="62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Logo SBH transparent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9239" y="3847697"/>
            <a:ext cx="1309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группа рисков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722" y="1369173"/>
            <a:ext cx="51976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just" defTabSz="914400"/>
            <a:endParaRPr lang="ru-RU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just" defTabSz="914400"/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Доводам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 отсутствии государственной регистрации изменений в устав ООО, о нарушении прав Поставщика в связи с предъявлением иска о переводе прав и обязанностей была дана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оценка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они </a:t>
            </a: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стали основанием для отказа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 иске о переводе прав и обязанностей на долю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88" y="4547098"/>
            <a:ext cx="5344357" cy="126895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58333" y="4696826"/>
            <a:ext cx="539885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defTabSz="914400"/>
            <a:r>
              <a:rPr lang="ru-RU" sz="19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Судами </a:t>
            </a:r>
            <a:r>
              <a:rPr lang="ru-RU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апелляционной и кассационной инстанции решение оставлено </a:t>
            </a:r>
            <a:endParaRPr lang="ru-RU" sz="19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defTabSz="914400"/>
            <a:r>
              <a:rPr lang="ru-RU" sz="19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без изменения</a:t>
            </a:r>
            <a:endParaRPr lang="ru-RU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7"/>
          <a:stretch/>
        </p:blipFill>
        <p:spPr>
          <a:xfrm>
            <a:off x="5619392" y="1219079"/>
            <a:ext cx="3524607" cy="459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3585952" y="5985190"/>
            <a:ext cx="5486399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18187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  <a:hlinkClick r:id="rId3"/>
              </a:rPr>
              <a:t>SBH-partners.com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7" y="1928190"/>
            <a:ext cx="8219985" cy="338311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08030" y="2119868"/>
            <a:ext cx="5796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Приглашаем вас к сотрудничеству!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947261" y="3336950"/>
            <a:ext cx="3443700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Минск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ул. Красноармейская, 20А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/1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тел.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+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375 17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327 53 77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BY@sbh-partners.com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5000" y="3403769"/>
            <a:ext cx="3566178" cy="15234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Киев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ул. Глубочицкая, 40,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лит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. «Х»</a:t>
            </a:r>
            <a:endParaRPr kumimoji="0" lang="uk-U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тел.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 +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380 44 500 31 21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UA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Verdana" panose="020B0604030504040204" pitchFamily="34" charset="0"/>
              </a:rPr>
              <a:t>@sbh-partners.com 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78681" y="5849748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Рисунок 13" descr="Logo SBH transparent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66" y="405627"/>
            <a:ext cx="1787668" cy="524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3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13529" b="25035"/>
          <a:stretch/>
        </p:blipFill>
        <p:spPr>
          <a:xfrm rot="5400000">
            <a:off x="3852256" y="1750878"/>
            <a:ext cx="5999295" cy="4501444"/>
          </a:xfrm>
          <a:prstGeom prst="rect">
            <a:avLst/>
          </a:prstGeom>
        </p:spPr>
      </p:pic>
      <p:pic>
        <p:nvPicPr>
          <p:cNvPr id="10" name="Рисунок 9" descr="Logo SBH transparent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271068" y="1074814"/>
            <a:ext cx="70113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ЧЕГО ВСЕ НАЧИНАЛОСЬ…</a:t>
            </a:r>
          </a:p>
          <a:p>
            <a:pPr lvl="0" algn="ctr" defTabSz="914400"/>
            <a:endParaRPr lang="ru-RU" sz="100" b="1" dirty="0" smtClean="0">
              <a:solidFill>
                <a:srgbClr val="801A5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4" y="1551868"/>
            <a:ext cx="4085983" cy="457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4991" y="1942757"/>
            <a:ext cx="551739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 </a:t>
            </a:r>
            <a:r>
              <a:rPr lang="en-US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розничный дистрибьютор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медицинских препаратов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434250" lvl="1" algn="just" defTabSz="914400"/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Беларусь     </a:t>
            </a:r>
            <a:r>
              <a:rPr lang="en-US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аптек      </a:t>
            </a:r>
            <a:r>
              <a:rPr lang="en-US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работников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Директор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</a:t>
            </a: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i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i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он же - </a:t>
            </a:r>
            <a:r>
              <a:rPr lang="ru-RU" i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ООО)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2017-2018гг.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наращивает кредиторскую задолженность перед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оптовым </a:t>
            </a:r>
            <a:r>
              <a:rPr lang="ru-RU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Поставщиком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закупки по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завышенной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стоимости, штрафы.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Участники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осведомлены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вопрос на собрании не рассматривается.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ru-RU" sz="1000" b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КОРПОРАТИВНЫЕ ВОЙНЫ ИЛИ </a:t>
            </a:r>
            <a:r>
              <a:rPr lang="ru-RU" sz="1000" b="1" dirty="0" smtClean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</a:t>
            </a:r>
            <a:r>
              <a:rPr lang="ru-RU" sz="1000" b="1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ЗАЩИТИТЬ БИЗНЕС ОТ ЛАЗУТЧИКА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6645252" y="1574727"/>
            <a:ext cx="2149813" cy="1422766"/>
          </a:xfrm>
          <a:prstGeom prst="wedgeEllipseCallout">
            <a:avLst/>
          </a:prstGeom>
          <a:solidFill>
            <a:srgbClr val="801A59"/>
          </a:solidFill>
          <a:ln>
            <a:solidFill>
              <a:srgbClr val="801A59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339567" y="1850361"/>
            <a:ext cx="2307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ctr" defTabSz="914400"/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sz="1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Туманно будущее этого мальчика…</a:t>
            </a:r>
            <a:endParaRPr lang="ru-RU" sz="16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185" y="2886445"/>
            <a:ext cx="3005210" cy="400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078789" y="2906021"/>
            <a:ext cx="1344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Рисунок 9" descr="Logo SBH transparent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9239" y="3847697"/>
            <a:ext cx="1309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группа рисков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3467" y="1073288"/>
            <a:ext cx="701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ЗА ПОСТАВЩИК?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35" y="1523154"/>
            <a:ext cx="3612428" cy="457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419202" y="2196362"/>
            <a:ext cx="5339927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реализует медицинские препараты аптечным сетям в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Беларуси.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Конечный </a:t>
            </a:r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бенефициар</a:t>
            </a:r>
            <a:r>
              <a:rPr lang="ru-RU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латвийская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фарм.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сеть,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большая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доля рынка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Прибалтике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возражает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против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наращивания дебиторской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задолженности,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претензии не предъявляет, продолжает увеличиваться и начисляться неустойка, проценты за пользование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деньгами…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95" y="2196362"/>
            <a:ext cx="2935128" cy="3395330"/>
          </a:xfrm>
          <a:prstGeom prst="rect">
            <a:avLst/>
          </a:prstGeom>
        </p:spPr>
      </p:pic>
      <p:pic>
        <p:nvPicPr>
          <p:cNvPr id="3074" name="Picture 2" descr="https://s00.yaplakal.com/pics/pics_original/9/7/6/11653679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557" y="2523898"/>
            <a:ext cx="2935128" cy="21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72978" y="4733793"/>
            <a:ext cx="2730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ctr" defTabSz="914400"/>
            <a:r>
              <a:rPr lang="ru-RU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Всегда найдется рыба больше</a:t>
            </a:r>
            <a:endParaRPr lang="ru-RU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Logo SBH transparent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3467" y="1073288"/>
            <a:ext cx="701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1A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0" y="1365298"/>
            <a:ext cx="4710245" cy="457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137183" y="1728347"/>
            <a:ext cx="5795463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just" defTabSz="914400">
              <a:buFont typeface="+mj-lt"/>
              <a:buAutoNum type="arabicPeriod"/>
            </a:pP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Директор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предлагает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остальным участникам приобрести часть принадлежащей ему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доли. В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предложении для покупки указывается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«интересное» условие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расчет в момент подписания договора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купли-продажи. По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факту условие выполняет роль заградительного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барьера.</a:t>
            </a:r>
          </a:p>
          <a:p>
            <a:pPr marL="777150" lvl="1" indent="-342900" algn="just" defTabSz="914400">
              <a:buFont typeface="+mj-lt"/>
              <a:buAutoNum type="arabicPeriod"/>
            </a:pPr>
            <a:endParaRPr lang="ru-RU" sz="600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+mj-lt"/>
              <a:buAutoNum type="arabicPeriod"/>
            </a:pPr>
            <a:r>
              <a:rPr lang="ru-RU" sz="17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Иностранный </a:t>
            </a: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ООО, намеревающийся купить долю,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выражает согласие, однако является </a:t>
            </a:r>
            <a:r>
              <a:rPr lang="ru-RU" sz="1700" i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резидентом Кипра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условие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 расчете в момент подписания договора купли-продажи для него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фактически не исполнимо</a:t>
            </a:r>
            <a:r>
              <a:rPr lang="ru-RU" sz="17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77150" lvl="1" indent="-342900" algn="just" defTabSz="914400">
              <a:buFont typeface="+mj-lt"/>
              <a:buAutoNum type="arabicPeriod"/>
            </a:pPr>
            <a:endParaRPr lang="ru-RU" sz="600" b="1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+mj-lt"/>
              <a:buAutoNum type="arabicPeriod"/>
            </a:pP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период, пока идут переговоры,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доля продается </a:t>
            </a:r>
            <a:r>
              <a:rPr lang="ru-RU" sz="17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Поставщику.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Указывается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что договор вступает в силу через 30 дней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sz="17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494529" y="831648"/>
            <a:ext cx="701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«ИНТЕРЕСНОЕ» ПРЕДЛОЖЕНИЕ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9" r="25290"/>
          <a:stretch/>
        </p:blipFill>
        <p:spPr>
          <a:xfrm>
            <a:off x="5834888" y="1776593"/>
            <a:ext cx="3193702" cy="4079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4602" y="4949934"/>
            <a:ext cx="2623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Ты должен был </a:t>
            </a:r>
            <a:endParaRPr lang="en-US" sz="1600" b="1" i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бороться со злом, </a:t>
            </a:r>
            <a:endParaRPr lang="en-US" sz="1600" b="1" i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1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 не примкнуть к нему!..</a:t>
            </a:r>
            <a:endParaRPr lang="ru-RU" sz="16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4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7178681" y="5849748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12" y="1240219"/>
            <a:ext cx="7743140" cy="84715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098910" y="1445087"/>
            <a:ext cx="56013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(!) </a:t>
            </a:r>
            <a:r>
              <a:rPr lang="ru-RU" sz="20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КОМПАНИИ ЛАЗУТЧИК – КОНКУРЕНТ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6444819" y="6377914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30" name="Рисунок 29" descr="Logo SBH transparent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66" y="405627"/>
            <a:ext cx="1787668" cy="52495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468725" y="2259251"/>
            <a:ext cx="61331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lvl="1" indent="-285750" algn="just" defTabSz="9144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требует допуска к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документам. </a:t>
            </a:r>
            <a:endParaRPr lang="ru-RU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20000" lvl="1" indent="-285750" algn="just" defTabSz="9144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Попытки ареста счетов. </a:t>
            </a:r>
          </a:p>
          <a:p>
            <a:pPr marL="720000" lvl="1" indent="-285750" algn="just" defTabSz="9144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Ассортиментный перечень аптек под угрозой.</a:t>
            </a:r>
          </a:p>
          <a:p>
            <a:pPr marL="720000" lvl="1" indent="-285750" algn="just" defTabSz="9144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Рыночная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стоимость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падает</a:t>
            </a:r>
            <a:r>
              <a:rPr lang="en-US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20000" lvl="1" indent="-285750" algn="just" defTabSz="9144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Предпринимаются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попытки по приобретению у собственников недвижимого имущества находящихся под арендой аптек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24" y="4787502"/>
            <a:ext cx="6124964" cy="14821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631603" y="4787503"/>
            <a:ext cx="490285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ctr" defTabSz="914400">
              <a:buFont typeface="Wingdings" panose="05000000000000000000" pitchFamily="2" charset="2"/>
              <a:buChar char="ü"/>
            </a:pPr>
            <a:endParaRPr lang="ru-RU" sz="10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defTabSz="914400"/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Цель –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начать скупку. </a:t>
            </a:r>
          </a:p>
          <a:p>
            <a:pPr marL="434250" lvl="1" defTabSz="914400"/>
            <a:endParaRPr lang="en-US" sz="12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defTabSz="914400"/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Начинают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поступать предложения </a:t>
            </a:r>
            <a:endParaRPr lang="en-US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defTabSz="914400"/>
            <a:r>
              <a:rPr lang="be-BY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</a:t>
            </a:r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продаже всего бизнеса.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653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9525" y="4636007"/>
            <a:ext cx="246821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just" defTabSz="914400"/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Активное взыскание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Поставщиком дебиторской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задолженности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just" defTabSz="914400"/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</a:t>
            </a:r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&gt; $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</a:t>
            </a: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Logo SBH transparent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9239" y="3847697"/>
            <a:ext cx="1309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группа рисков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738220" y="900301"/>
            <a:ext cx="701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</a:t>
            </a:r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ДЕЛАТЬ ?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801A5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81" y="1378355"/>
            <a:ext cx="2249142" cy="457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03521" y="1682963"/>
            <a:ext cx="549875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Заменить </a:t>
            </a: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директора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Физически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впускать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представителей Поставщика в офис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регистрировать устав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не допускать к участию в общем собрании участников, не предоставлять документов ООО для ознакомления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Аккумулировать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денежные средства,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расплачиваться</a:t>
            </a: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искусственно созданную кредиторскую задолженность, затягивать судебные разбирательства по взысканию задолженности, ходатайствовать перед судом о предоставлении рассрочки исполнения решения суда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5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Предъявить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иск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переводе прав и обязанностей покупателя.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35" y="1498827"/>
            <a:ext cx="2098494" cy="4156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r="3867"/>
          <a:stretch/>
        </p:blipFill>
        <p:spPr>
          <a:xfrm>
            <a:off x="6418554" y="1856984"/>
            <a:ext cx="2645547" cy="4407763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>
            <a:off x="5529862" y="1057817"/>
            <a:ext cx="1961965" cy="1099160"/>
          </a:xfrm>
          <a:prstGeom prst="wedgeEllipseCallout">
            <a:avLst>
              <a:gd name="adj1" fmla="val 42156"/>
              <a:gd name="adj2" fmla="val 48796"/>
            </a:avLst>
          </a:prstGeom>
          <a:solidFill>
            <a:srgbClr val="181879"/>
          </a:solidFill>
          <a:ln>
            <a:solidFill>
              <a:srgbClr val="1818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693037" y="1149054"/>
            <a:ext cx="1713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Что-то ты маловат для штурмовика…</a:t>
            </a:r>
            <a:endParaRPr lang="ru-RU" sz="16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9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81" y="2040817"/>
            <a:ext cx="3056454" cy="3711287"/>
          </a:xfrm>
          <a:prstGeom prst="rect">
            <a:avLst/>
          </a:prstGeom>
        </p:spPr>
      </p:pic>
      <p:pic>
        <p:nvPicPr>
          <p:cNvPr id="10" name="Рисунок 9" descr="Logo SBH transparent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9239" y="3847697"/>
            <a:ext cx="1309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группа рисков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747382" y="756155"/>
            <a:ext cx="8005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ИСК О ПЕРЕВОДЕ ПРАВ И </a:t>
            </a:r>
          </a:p>
          <a:p>
            <a:pPr lvl="0" algn="ctr" defTabSz="914400"/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ОБЯЗАННОСТЕЙ ПОКУПАТЕЛЯ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1" y="1640093"/>
            <a:ext cx="4716663" cy="457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1954713"/>
            <a:ext cx="561358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Основание иска: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приобрел долю с фактически предоставленной отсрочкой, поскольку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момент вступления в силу договора</a:t>
            </a: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между Директором (продавец) и Поставщиком (покупатель) </a:t>
            </a: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был отложен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На данных условиях доля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иностранному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участнику не предлагалась. Мы бы смогли оплатить денежные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средства </a:t>
            </a:r>
            <a:r>
              <a:rPr lang="ru-RU" sz="17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(показываем </a:t>
            </a:r>
            <a:r>
              <a:rPr lang="ru-RU" sz="17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справку из иностранного банка о наличии достаточных денежных </a:t>
            </a:r>
            <a:r>
              <a:rPr lang="ru-RU" sz="17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средств).</a:t>
            </a: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77150" lvl="1" indent="-342900" algn="just" defTabSz="91440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Позиция ответчиков: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Иностранный</a:t>
            </a:r>
            <a:r>
              <a:rPr lang="ru-RU" sz="1700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 долю </a:t>
            </a:r>
            <a:r>
              <a:rPr lang="ru-RU" sz="1700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расплатится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изменения момента вступления в силу договора не </a:t>
            </a:r>
            <a:r>
              <a:rPr lang="ru-RU" sz="1700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изменяет условие </a:t>
            </a:r>
            <a:r>
              <a:rPr lang="ru-RU" sz="1700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сроках оплаты.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pic>
        <p:nvPicPr>
          <p:cNvPr id="6146" name="Picture 2" descr="https://shops1.vigbo.com/shops/7536/products/11657234/images/3-010ae35a5967a212697ba47ab8f2357d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20" y="2457609"/>
            <a:ext cx="2904776" cy="29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2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791357" y="224966"/>
            <a:ext cx="4598633" cy="666830"/>
          </a:xfrm>
          <a:prstGeom prst="wedgeRoundRectCallout">
            <a:avLst>
              <a:gd name="adj1" fmla="val -43411"/>
              <a:gd name="adj2" fmla="val 87795"/>
              <a:gd name="adj3" fmla="val 16667"/>
            </a:avLst>
          </a:prstGeom>
          <a:solidFill>
            <a:srgbClr val="801A59"/>
          </a:solidFill>
          <a:ln>
            <a:solidFill>
              <a:srgbClr val="801A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Logo SBH transparent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30" y="4660777"/>
            <a:ext cx="7651041" cy="12641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16507" y="4545700"/>
            <a:ext cx="734696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7150" lvl="1" indent="-342900" algn="ctr" defTabSz="914400">
              <a:buFont typeface="Wingdings" panose="05000000000000000000" pitchFamily="2" charset="2"/>
              <a:buChar char="ü"/>
            </a:pPr>
            <a:endParaRPr lang="ru-RU" sz="1000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ctr" defTabSz="914400"/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Золотой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инструмент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раскачать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лодку, проверить </a:t>
            </a:r>
            <a:endParaRPr lang="ru-RU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ctr" defTabSz="914400"/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прочность, в случае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чего – расторгнуть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договор. </a:t>
            </a:r>
            <a:endParaRPr lang="ru-RU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ctr" defTabSz="914400"/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Если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 расторгнут, то права и обязанности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уже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переводить не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чему.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832" y="4355851"/>
            <a:ext cx="930665" cy="16244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/>
          <a:stretch/>
        </p:blipFill>
        <p:spPr>
          <a:xfrm>
            <a:off x="0" y="292963"/>
            <a:ext cx="4572000" cy="56319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62503" y="1570527"/>
            <a:ext cx="59391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just" defTabSz="914400"/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завершение судебного разбирательства для отказа истцу в иске, </a:t>
            </a: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Директор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(продавец) и </a:t>
            </a:r>
            <a:r>
              <a:rPr lang="ru-RU" b="1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Поставщик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(покупатель) приносят </a:t>
            </a:r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соглашение о расторжении договора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34250" lvl="1" algn="just" defTabSz="914400"/>
            <a:endParaRPr lang="ru-RU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just" defTabSz="914400"/>
            <a:r>
              <a:rPr lang="ru-RU" b="1" dirty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Обоснование: 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изменения в устав ООО не зарегистрированы, к участию в собрании Поставщик не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допускается</a:t>
            </a:r>
            <a:r>
              <a:rPr lang="ru-RU" dirty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предъявлен иск о переводе прав и обязанностей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ru-RU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2277" y="370508"/>
            <a:ext cx="429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Я сильный страх в тебе ощущаю!..</a:t>
            </a:r>
            <a:endParaRPr lang="ru-RU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26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Logo SBH transparent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70" y="405627"/>
            <a:ext cx="1623064" cy="47426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067190" y="5816050"/>
            <a:ext cx="1811545" cy="8805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446226" y="6299866"/>
            <a:ext cx="2255402" cy="4606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SBH-partners.com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29239" y="3847697"/>
            <a:ext cx="13090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группа рисков</a:t>
            </a: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5143" y="1090689"/>
            <a:ext cx="8005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2400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ИСК ОБ УСТАНОВЛЕНИИ ФАКТА НИЧТОЖНОСТИ СОГЛАШЕНИЯ О РАСТОРЖЕНИИ ДОГОВОРА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8187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986" y="1916386"/>
            <a:ext cx="6125582" cy="457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451099" y="2448699"/>
            <a:ext cx="615073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4250" lvl="1" algn="just" defTabSz="914400"/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Основание: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 исполнен в полном объеме, в силу расторжения договора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обязательства сторон прекращаются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 данном случае прекращать уже нечего. Вопросы допуска или не допуска на собрание, изменения устава ООО – </a:t>
            </a:r>
            <a:r>
              <a:rPr lang="ru-RU" b="1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обязательство продавца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из договора. Поставщик в полном объеме оплатил приобретенную долю Директору.</a:t>
            </a:r>
          </a:p>
          <a:p>
            <a:pPr marL="434250" lvl="1" algn="just" defTabSz="914400"/>
            <a:endParaRPr lang="ru-RU" sz="1000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just" defTabSz="914400"/>
            <a:endParaRPr lang="ru-RU" sz="1000" dirty="0" smtClean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34250" lvl="1" algn="just" defTabSz="914400"/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Позиция ответчиков: 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Договор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исполнен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предъявлен иск о переводе прав и обязанностей, изменения в устав ООО </a:t>
            </a:r>
            <a:r>
              <a:rPr lang="ru-RU" b="1" dirty="0" smtClean="0">
                <a:solidFill>
                  <a:srgbClr val="801A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зарегистрированы</a:t>
            </a:r>
            <a:r>
              <a:rPr lang="ru-RU" dirty="0" smtClean="0">
                <a:solidFill>
                  <a:srgbClr val="18187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Принцип свободы договора.</a:t>
            </a:r>
            <a:endParaRPr lang="ru-RU" dirty="0">
              <a:solidFill>
                <a:srgbClr val="18187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383" y="6155235"/>
            <a:ext cx="6626286" cy="506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КОРПОРАТИВНЫЕ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ВОЙНЫ ИЛИ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КАК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ЗАЩИТИТЬ БИЗНЕС ОТ ЛАЗУТЧИКА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82885"/>
            <a:ext cx="2965405" cy="45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4545</TotalTime>
  <Words>897</Words>
  <Application>Microsoft Office PowerPoint</Application>
  <PresentationFormat>Экран (4:3)</PresentationFormat>
  <Paragraphs>116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Symbol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349</cp:revision>
  <cp:lastPrinted>2019-04-24T12:26:10Z</cp:lastPrinted>
  <dcterms:created xsi:type="dcterms:W3CDTF">2018-10-24T07:14:42Z</dcterms:created>
  <dcterms:modified xsi:type="dcterms:W3CDTF">2019-05-15T12:39:31Z</dcterms:modified>
</cp:coreProperties>
</file>