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308" r:id="rId3"/>
    <p:sldId id="301" r:id="rId4"/>
    <p:sldId id="302" r:id="rId5"/>
    <p:sldId id="303" r:id="rId6"/>
    <p:sldId id="304" r:id="rId7"/>
    <p:sldId id="305" r:id="rId8"/>
    <p:sldId id="296" r:id="rId9"/>
    <p:sldId id="297" r:id="rId10"/>
    <p:sldId id="306" r:id="rId11"/>
    <p:sldId id="307" r:id="rId12"/>
    <p:sldId id="298" r:id="rId13"/>
    <p:sldId id="300" r:id="rId14"/>
    <p:sldId id="290" r:id="rId15"/>
  </p:sldIdLst>
  <p:sldSz cx="9144000" cy="68453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1200" y="52"/>
      </p:cViewPr>
      <p:guideLst>
        <p:guide orient="horz" pos="119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732" cy="496179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58" y="2"/>
            <a:ext cx="2945732" cy="496179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C51EED4C-CC6F-449D-8284-0D25CB7DF57C}" type="datetimeFigureOut">
              <a:rPr lang="uk-UA" smtClean="0"/>
              <a:t>15.05.2019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29"/>
            <a:ext cx="2945732" cy="496179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58" y="9429729"/>
            <a:ext cx="2945732" cy="496179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4B205414-CA36-46DA-BFE1-80B2F31DDF7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097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7332"/>
          </a:xfrm>
          <a:prstGeom prst="rect">
            <a:avLst/>
          </a:prstGeom>
        </p:spPr>
        <p:txBody>
          <a:bodyPr vert="horz" lIns="91411" tIns="45707" rIns="91411" bIns="4570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8" y="2"/>
            <a:ext cx="2945659" cy="497332"/>
          </a:xfrm>
          <a:prstGeom prst="rect">
            <a:avLst/>
          </a:prstGeom>
        </p:spPr>
        <p:txBody>
          <a:bodyPr vert="horz" lIns="91411" tIns="45707" rIns="91411" bIns="45707" rtlCol="0"/>
          <a:lstStyle>
            <a:lvl1pPr algn="r">
              <a:defRPr sz="1200"/>
            </a:lvl1pPr>
          </a:lstStyle>
          <a:p>
            <a:fld id="{57904283-208E-418F-88C3-2EDE7F2B2896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752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7" rIns="91411" bIns="45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448"/>
            <a:ext cx="5438140" cy="4469083"/>
          </a:xfrm>
          <a:prstGeom prst="rect">
            <a:avLst/>
          </a:prstGeom>
        </p:spPr>
        <p:txBody>
          <a:bodyPr vert="horz" lIns="91411" tIns="45707" rIns="91411" bIns="45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893"/>
            <a:ext cx="2945659" cy="495030"/>
          </a:xfrm>
          <a:prstGeom prst="rect">
            <a:avLst/>
          </a:prstGeom>
        </p:spPr>
        <p:txBody>
          <a:bodyPr vert="horz" lIns="91411" tIns="45707" rIns="91411" bIns="4570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8" y="9430893"/>
            <a:ext cx="2945659" cy="495030"/>
          </a:xfrm>
          <a:prstGeom prst="rect">
            <a:avLst/>
          </a:prstGeom>
        </p:spPr>
        <p:txBody>
          <a:bodyPr vert="horz" lIns="91411" tIns="45707" rIns="91411" bIns="45707" rtlCol="0" anchor="b"/>
          <a:lstStyle>
            <a:lvl1pPr algn="r">
              <a:defRPr sz="1200"/>
            </a:lvl1pPr>
          </a:lstStyle>
          <a:p>
            <a:fld id="{EEC9A871-3B9B-4404-B211-65EA66061B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A871-3B9B-4404-B211-65EA66061BA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88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5476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416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20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5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57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42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799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wolf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04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2586662"/>
            <a:ext cx="2265027" cy="607955"/>
          </a:xfrm>
          <a:prstGeom prst="rect">
            <a:avLst/>
          </a:prstGeom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457200" y="3596375"/>
            <a:ext cx="5246511" cy="1140883"/>
          </a:xfrm>
        </p:spPr>
        <p:txBody>
          <a:bodyPr anchor="t">
            <a:noAutofit/>
          </a:bodyPr>
          <a:lstStyle>
            <a:lvl1pPr>
              <a:defRPr sz="3200" b="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655985" y="6080930"/>
            <a:ext cx="3130924" cy="53503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  <a:endParaRPr lang="en-US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990" y="6166112"/>
            <a:ext cx="101600" cy="449854"/>
          </a:xfrm>
          <a:prstGeom prst="rect">
            <a:avLst/>
          </a:prstGeom>
        </p:spPr>
      </p:pic>
      <p:pic>
        <p:nvPicPr>
          <p:cNvPr id="21" name="Изображение 20" descr="WCC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5" y="6364555"/>
            <a:ext cx="2942591" cy="1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2" y="1146634"/>
            <a:ext cx="608203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357" y="2200604"/>
            <a:ext cx="7865285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7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.shkarovsky@vbpartners.u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3708082"/>
            <a:ext cx="5246511" cy="114088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62000" y="6165850"/>
            <a:ext cx="4419600" cy="535035"/>
          </a:xfrm>
        </p:spPr>
        <p:txBody>
          <a:bodyPr>
            <a:noAutofit/>
          </a:bodyPr>
          <a:lstStyle/>
          <a:p>
            <a:pPr lvl="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Денис Шкаровський,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  <a:p>
            <a:pPr lvl="0"/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адвокат</a:t>
            </a:r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,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</a:t>
            </a:r>
            <a:r>
              <a:rPr lang="ru-RU" sz="1200" b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радник</a:t>
            </a:r>
            <a:r>
              <a:rPr lang="ru-RU" sz="1200" b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</a:t>
            </a:r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VB PARTNERS</a:t>
            </a:r>
            <a:endParaRPr lang="uk-UA" sz="1200" b="0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419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1" dirty="0" smtClean="0">
                <a:solidFill>
                  <a:srgbClr val="A50021"/>
                </a:solidFill>
                <a:latin typeface="Trebuchet MS" pitchFamily="34" charset="0"/>
              </a:rPr>
              <a:t>Виявили шахрая. Що далі?</a:t>
            </a:r>
            <a:endParaRPr lang="ru-RU" sz="3200" b="1" dirty="0">
              <a:solidFill>
                <a:srgbClr val="A5002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 smtClean="0"/>
              <a:t>Чому відмовляються від юридичного переслідування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214763" y="5839123"/>
            <a:ext cx="3143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buClr>
                <a:srgbClr val="A50021"/>
              </a:buClr>
              <a:buSzPct val="140000"/>
            </a:pPr>
            <a:r>
              <a:rPr lang="en-US" sz="1600" dirty="0" smtClean="0">
                <a:latin typeface="Cambria" pitchFamily="18" charset="0"/>
              </a:rPr>
              <a:t>ACFE Report to the Nations 2018</a:t>
            </a:r>
            <a:endParaRPr lang="ru-RU" dirty="0"/>
          </a:p>
          <a:p>
            <a:endParaRPr lang="uk-UA" dirty="0"/>
          </a:p>
        </p:txBody>
      </p:sp>
      <p:pic>
        <p:nvPicPr>
          <p:cNvPr id="5122" name="Picture 2" descr="Z:\ПАПКИ СОТРУДНИКОВ\Шкаровский Денис\Маркетинг\20181204_Презентация по мошенничеству\Слайд_6_почему отказываются от уголовного преследования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02" y="1840474"/>
            <a:ext cx="5909682" cy="40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 smtClean="0"/>
              <a:t>Як у нас?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084177" y="1974850"/>
            <a:ext cx="7374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r>
              <a:rPr lang="uk-UA" dirty="0">
                <a:latin typeface="Cambria" pitchFamily="18" charset="0"/>
              </a:rPr>
              <a:t>Відсутність довіри до правоохоронної та судової систем. Небажання додаткових витрат. Тривалий час процесу на етапах досудового розслідування та судового </a:t>
            </a:r>
            <a:r>
              <a:rPr lang="uk-UA" dirty="0" smtClean="0">
                <a:latin typeface="Cambria" pitchFamily="18" charset="0"/>
              </a:rPr>
              <a:t>розгляду.</a:t>
            </a:r>
          </a:p>
          <a:p>
            <a:pPr marL="34290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uk-UA" dirty="0" smtClean="0">
              <a:latin typeface="Cambria" pitchFamily="18" charset="0"/>
            </a:endParaRPr>
          </a:p>
          <a:p>
            <a:pPr marL="34290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Політика </a:t>
            </a:r>
            <a:r>
              <a:rPr lang="uk-UA" dirty="0">
                <a:latin typeface="Cambria" pitchFamily="18" charset="0"/>
              </a:rPr>
              <a:t>компанії.   </a:t>
            </a:r>
            <a:endParaRPr lang="uk-UA" dirty="0" smtClean="0">
              <a:latin typeface="Cambria" pitchFamily="18" charset="0"/>
            </a:endParaRPr>
          </a:p>
          <a:p>
            <a:pPr marL="34290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ru-RU" dirty="0">
              <a:latin typeface="Cambria" pitchFamily="18" charset="0"/>
            </a:endParaRPr>
          </a:p>
          <a:p>
            <a:pPr marL="34290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r>
              <a:rPr lang="uk-UA" dirty="0">
                <a:latin typeface="Cambria" pitchFamily="18" charset="0"/>
              </a:rPr>
              <a:t>Небажання негативного розголосу. 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70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 smtClean="0"/>
              <a:t>Кримінальне провадження, як інструмент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8705" y="2056370"/>
            <a:ext cx="72033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  <a:tabLst>
                <a:tab pos="542925" algn="l"/>
              </a:tabLst>
            </a:pPr>
            <a:r>
              <a:rPr lang="uk-UA" sz="19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Збір додаткових доказів адвокатом потерпілого. </a:t>
            </a:r>
          </a:p>
          <a:p>
            <a:pPr marL="542925" indent="-542925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  <a:tabLst>
                <a:tab pos="542925" algn="l"/>
              </a:tabLst>
            </a:pPr>
            <a:endParaRPr lang="uk-UA" sz="19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42925" indent="-542925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  <a:tabLst>
                <a:tab pos="542925" algn="l"/>
              </a:tabLst>
            </a:pPr>
            <a:r>
              <a:rPr lang="uk-UA" sz="19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Тиск в перемовинах про відшкодування.</a:t>
            </a:r>
          </a:p>
          <a:p>
            <a:pPr marL="542925" indent="-542925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  <a:tabLst>
                <a:tab pos="542925" algn="l"/>
              </a:tabLst>
            </a:pPr>
            <a:endParaRPr lang="uk-UA" sz="19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42925" indent="-542925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  <a:tabLst>
                <a:tab pos="542925" algn="l"/>
              </a:tabLst>
            </a:pPr>
            <a:r>
              <a:rPr lang="uk-UA" sz="19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Блокування активів шахрая.</a:t>
            </a:r>
          </a:p>
        </p:txBody>
      </p:sp>
    </p:spTree>
    <p:extLst>
      <p:ext uri="{BB962C8B-B14F-4D97-AF65-F5344CB8AC3E}">
        <p14:creationId xmlns:p14="http://schemas.microsoft.com/office/powerpoint/2010/main" val="10056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uk-UA" dirty="0" smtClean="0"/>
              <a:t>Рекомендації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958710"/>
            <a:ext cx="7504338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457200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Постійна перевірка, оцінка та переоцінка ризиків</a:t>
            </a:r>
            <a:r>
              <a:rPr lang="uk-UA" sz="17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бізнес-процесах.</a:t>
            </a:r>
          </a:p>
          <a:p>
            <a:pPr marL="542925" indent="-457200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endParaRPr lang="ru-RU" sz="175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spcAft>
                <a:spcPts val="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та ознайомлення співробітників з їх обов’язками, внутрішніми документами.</a:t>
            </a:r>
          </a:p>
          <a:p>
            <a:pPr marL="542925" indent="-457200" algn="just">
              <a:spcAft>
                <a:spcPts val="0"/>
              </a:spcAft>
              <a:buClr>
                <a:srgbClr val="A50021"/>
              </a:buClr>
              <a:buSzPct val="125000"/>
            </a:pPr>
            <a:endParaRPr lang="en-US" sz="175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spcAft>
                <a:spcPts val="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Облік ресурсів, коштів, активів в компанії. Будь-який рух має документуватись.</a:t>
            </a:r>
          </a:p>
          <a:p>
            <a:pPr marL="542925" indent="-457200" algn="just">
              <a:spcAft>
                <a:spcPts val="0"/>
              </a:spcAft>
              <a:buClr>
                <a:srgbClr val="A50021"/>
              </a:buClr>
              <a:buSzPct val="125000"/>
            </a:pPr>
            <a:endParaRPr lang="uk-UA" sz="175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spcAft>
                <a:spcPts val="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Нестандартні підходи до розслідування та фіксації шахрайства. Використання різних інструментів, в т.ч. КПК.</a:t>
            </a:r>
          </a:p>
          <a:p>
            <a:pPr marL="542925" indent="-457200" algn="just">
              <a:spcAft>
                <a:spcPts val="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endParaRPr lang="uk-UA" sz="175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spcAft>
                <a:spcPts val="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Фіксація результатів розслідування</a:t>
            </a:r>
            <a:r>
              <a:rPr lang="uk-UA" sz="17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підтвердження доказами.</a:t>
            </a:r>
            <a:endParaRPr lang="ru-RU" sz="175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665538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/>
              <a:t>До Нов</a:t>
            </a:r>
            <a:r>
              <a:rPr lang="uk-UA" dirty="0" smtClean="0"/>
              <a:t>их Зустрічей</a:t>
            </a:r>
            <a:r>
              <a:rPr lang="ru-RU" dirty="0" smtClean="0"/>
              <a:t>!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905000" y="2355850"/>
            <a:ext cx="399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  <a:hlinkClick r:id="rId3"/>
              </a:rPr>
              <a:t>d.shkarovsky@vbpartners.ua</a:t>
            </a:r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+38 050 412 88 22</a:t>
            </a:r>
            <a:endParaRPr lang="ru-RU" dirty="0"/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·Ð½Ð°Ðº ÑÐµÐ»ÐµÑÐ¾Ð½&quot;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1" y="2889250"/>
            <a:ext cx="628832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66" y="2323326"/>
            <a:ext cx="437201" cy="4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18759"/>
            <a:ext cx="2723207" cy="73229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33932" y="2972653"/>
            <a:ext cx="676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юридичний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бутик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зі спеціалізацією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White-Collar Crime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та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Dispute Resolution. </a:t>
            </a: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2849A79-61FF-BC4D-BB3A-65BFC451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48" y="4641850"/>
            <a:ext cx="6807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 smtClean="0"/>
              <a:t>Декілька цифр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214763" y="5839123"/>
            <a:ext cx="3143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buClr>
                <a:srgbClr val="A50021"/>
              </a:buClr>
              <a:buSzPct val="140000"/>
            </a:pPr>
            <a:r>
              <a:rPr lang="en-US" sz="1600" dirty="0" smtClean="0">
                <a:latin typeface="Cambria" pitchFamily="18" charset="0"/>
              </a:rPr>
              <a:t>ACFE Report to the Nations 2018</a:t>
            </a:r>
            <a:endParaRPr lang="ru-RU" dirty="0"/>
          </a:p>
          <a:p>
            <a:endParaRPr lang="uk-UA" dirty="0"/>
          </a:p>
        </p:txBody>
      </p:sp>
      <p:pic>
        <p:nvPicPr>
          <p:cNvPr id="1027" name="Picture 3" descr="Z:\ПАПКИ СОТРУДНИКОВ\Шкаровский Денис\Маркетинг\20181204_Презентация по мошенничеству\Слайд_2_на 16% ниже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9" y="1947889"/>
            <a:ext cx="7513939" cy="38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 smtClean="0"/>
              <a:t>Декілька цифр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214763" y="5839123"/>
            <a:ext cx="3143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buClr>
                <a:srgbClr val="A50021"/>
              </a:buClr>
              <a:buSzPct val="140000"/>
            </a:pPr>
            <a:r>
              <a:rPr lang="en-US" sz="1600" dirty="0" smtClean="0">
                <a:latin typeface="Cambria" pitchFamily="18" charset="0"/>
              </a:rPr>
              <a:t>ACFE Report to the Nations 2018</a:t>
            </a:r>
            <a:endParaRPr lang="ru-RU" dirty="0"/>
          </a:p>
          <a:p>
            <a:endParaRPr lang="uk-UA" dirty="0"/>
          </a:p>
        </p:txBody>
      </p:sp>
      <p:pic>
        <p:nvPicPr>
          <p:cNvPr id="2050" name="Picture 2" descr="Z:\ПАПКИ СОТРУДНИКОВ\Шкаровский Денис\Маркетинг\20181204_Презентация по мошенничеству\Слайд_3_ничего не компенсировали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09" y="1648899"/>
            <a:ext cx="5270088" cy="42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 smtClean="0"/>
              <a:t>Декілька цифр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214763" y="5839123"/>
            <a:ext cx="3143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buClr>
                <a:srgbClr val="A50021"/>
              </a:buClr>
              <a:buSzPct val="140000"/>
            </a:pPr>
            <a:r>
              <a:rPr lang="en-US" sz="1600" dirty="0" smtClean="0">
                <a:latin typeface="Cambria" pitchFamily="18" charset="0"/>
              </a:rPr>
              <a:t>ACFE Report to the Nations 2018</a:t>
            </a:r>
            <a:endParaRPr lang="ru-RU" dirty="0"/>
          </a:p>
          <a:p>
            <a:endParaRPr lang="uk-UA" dirty="0"/>
          </a:p>
        </p:txBody>
      </p:sp>
      <p:pic>
        <p:nvPicPr>
          <p:cNvPr id="3074" name="Picture 2" descr="Z:\ПАПКИ СОТРУДНИКОВ\Шкаровский Денис\Маркетинг\20181204_Презентация по мошенничеству\Слайд_4_чем больше теряешь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87" y="1719830"/>
            <a:ext cx="6629325" cy="419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 smtClean="0"/>
              <a:t>Що далі?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214763" y="5839123"/>
            <a:ext cx="3143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buClr>
                <a:srgbClr val="A50021"/>
              </a:buClr>
              <a:buSzPct val="140000"/>
            </a:pPr>
            <a:r>
              <a:rPr lang="en-US" sz="1600" dirty="0" smtClean="0">
                <a:latin typeface="Cambria" pitchFamily="18" charset="0"/>
              </a:rPr>
              <a:t>ACFE Report to the Nations 2018</a:t>
            </a:r>
            <a:endParaRPr lang="ru-RU" dirty="0"/>
          </a:p>
          <a:p>
            <a:endParaRPr lang="uk-UA" dirty="0"/>
          </a:p>
        </p:txBody>
      </p:sp>
      <p:pic>
        <p:nvPicPr>
          <p:cNvPr id="4098" name="Picture 2" descr="Z:\ПАПКИ СОТРУДНИКОВ\Шкаровский Денис\Маркетинг\20181204_Презентация по мошенничеству\Слайд_5_виды ответсвенности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82" y="1632715"/>
            <a:ext cx="4541379" cy="42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 smtClean="0"/>
              <a:t>Що далі? Локальні рішення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116248" y="2127250"/>
            <a:ext cx="7541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buClr>
                <a:srgbClr val="A50021"/>
              </a:buClr>
              <a:buSzPct val="100000"/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Звільнення. </a:t>
            </a:r>
          </a:p>
          <a:p>
            <a:pPr marL="342900" lvl="0" indent="-342900" algn="just">
              <a:lnSpc>
                <a:spcPct val="200000"/>
              </a:lnSpc>
              <a:buClr>
                <a:srgbClr val="A50021"/>
              </a:buClr>
              <a:buSzPct val="100000"/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Мирова угода.</a:t>
            </a:r>
            <a:endParaRPr lang="ru-RU" dirty="0">
              <a:latin typeface="Cambria" pitchFamily="18" charset="0"/>
            </a:endParaRPr>
          </a:p>
          <a:p>
            <a:pPr marL="342900" lvl="0" indent="-342900" algn="just">
              <a:lnSpc>
                <a:spcPct val="200000"/>
              </a:lnSpc>
              <a:buClr>
                <a:srgbClr val="A50021"/>
              </a:buClr>
              <a:buSzPct val="100000"/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Кримінальне переслідування</a:t>
            </a:r>
            <a:r>
              <a:rPr lang="uk-UA" dirty="0">
                <a:latin typeface="Cambria" pitchFamily="18" charset="0"/>
              </a:rPr>
              <a:t> </a:t>
            </a:r>
            <a:r>
              <a:rPr lang="uk-UA" dirty="0" smtClean="0">
                <a:latin typeface="Cambria" pitchFamily="18" charset="0"/>
              </a:rPr>
              <a:t>+ цивільний позов.</a:t>
            </a:r>
            <a:endParaRPr lang="ru-RU" dirty="0">
              <a:latin typeface="Cambria" pitchFamily="18" charset="0"/>
            </a:endParaRPr>
          </a:p>
          <a:p>
            <a:pPr marL="342900" lvl="0" indent="-342900" algn="just">
              <a:lnSpc>
                <a:spcPct val="200000"/>
              </a:lnSpc>
              <a:buClr>
                <a:srgbClr val="A50021"/>
              </a:buClr>
              <a:buSzPct val="100000"/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Розірвання контракту (підрядник, постачальник, тощо). 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66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146634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uk-UA" dirty="0" smtClean="0"/>
              <a:t>Звільнення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951323" y="2070963"/>
            <a:ext cx="7333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поспішати. Дотриматись процедури та прав працівника.</a:t>
            </a:r>
          </a:p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endParaRPr lang="uk-UA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Звільнити за розкрадання без вироку чи постанови про адміністративну відповідальність – неможливо.</a:t>
            </a:r>
          </a:p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endParaRPr lang="uk-UA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Згода сторін – найменш «болючий» шлях. </a:t>
            </a:r>
          </a:p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endParaRPr lang="uk-UA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Альтернатива: невідповідність займаний посаді або роботі (п. 2 ст. 40 </a:t>
            </a:r>
            <a:r>
              <a:rPr lang="uk-UA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КЗпП</a:t>
            </a: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або систематичне невиконання обов’язків (п. 3 ст. 40). </a:t>
            </a:r>
          </a:p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endParaRPr lang="uk-UA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Згода профспілки – обов’язкова.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uk-UA" dirty="0" smtClean="0"/>
              <a:t>Мирова угода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3565" y="1776184"/>
            <a:ext cx="743463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42925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Причини: </a:t>
            </a:r>
          </a:p>
          <a:p>
            <a:pPr marL="628650" indent="-266700" algn="just">
              <a:spcAft>
                <a:spcPts val="600"/>
              </a:spcAft>
              <a:buClr>
                <a:srgbClr val="A50021"/>
              </a:buClr>
              <a:buSzPct val="125000"/>
              <a:buFont typeface="Arial" panose="020B0604020202020204" pitchFamily="34" charset="0"/>
              <a:buChar char="•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Політика компанії.</a:t>
            </a:r>
          </a:p>
          <a:p>
            <a:pPr marL="628650" indent="-266700" algn="just">
              <a:spcAft>
                <a:spcPts val="600"/>
              </a:spcAft>
              <a:buClr>
                <a:srgbClr val="A50021"/>
              </a:buClr>
              <a:buSzPct val="125000"/>
              <a:buFont typeface="Arial" panose="020B0604020202020204" pitchFamily="34" charset="0"/>
              <a:buChar char="•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Слабкі докази/стійкий шахрай.</a:t>
            </a:r>
          </a:p>
          <a:p>
            <a:pPr marL="628650" indent="-266700" algn="just">
              <a:spcAft>
                <a:spcPts val="600"/>
              </a:spcAft>
              <a:buClr>
                <a:srgbClr val="A50021"/>
              </a:buClr>
              <a:buSzPct val="125000"/>
              <a:buFont typeface="Arial" panose="020B0604020202020204" pitchFamily="34" charset="0"/>
              <a:buChar char="•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Згода шахрая на компенсацію взамін на гарантії «недоторканості» та конфіденційності.  </a:t>
            </a:r>
          </a:p>
          <a:p>
            <a:pPr marL="628650" indent="-542925" algn="just">
              <a:spcAft>
                <a:spcPts val="600"/>
              </a:spcAft>
              <a:buClr>
                <a:srgbClr val="A50021"/>
              </a:buClr>
              <a:buSzPct val="125000"/>
            </a:pPr>
            <a:endParaRPr lang="ru-RU" sz="175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indent="-542925" algn="just">
              <a:spcAft>
                <a:spcPts val="600"/>
              </a:spcAft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Вигідно для компанії:</a:t>
            </a:r>
          </a:p>
          <a:p>
            <a:pPr marL="628650" indent="-266700" algn="just">
              <a:spcAft>
                <a:spcPts val="600"/>
              </a:spcAft>
              <a:buClr>
                <a:srgbClr val="A50021"/>
              </a:buClr>
              <a:buSzPct val="125000"/>
              <a:buFont typeface="Arial" panose="020B0604020202020204" pitchFamily="34" charset="0"/>
              <a:buChar char="•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Подальші </a:t>
            </a:r>
            <a:r>
              <a:rPr lang="uk-UA" sz="17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збитки зупинено, шахрая звільнено.</a:t>
            </a:r>
          </a:p>
          <a:p>
            <a:pPr marL="628650" indent="-266700" algn="just">
              <a:spcAft>
                <a:spcPts val="600"/>
              </a:spcAft>
              <a:buClr>
                <a:srgbClr val="A50021"/>
              </a:buClr>
              <a:buSzPct val="125000"/>
              <a:buFont typeface="Arial" panose="020B0604020202020204" pitchFamily="34" charset="0"/>
              <a:buChar char="•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Відсутність </a:t>
            </a:r>
            <a:r>
              <a:rPr lang="uk-UA" sz="17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відволікання ресурсу на </a:t>
            </a:r>
            <a:r>
              <a:rPr lang="uk-UA" sz="175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юр.тяганину</a:t>
            </a: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7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(юристи, СБ, </a:t>
            </a:r>
            <a:r>
              <a:rPr lang="en-US" sz="17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HR</a:t>
            </a:r>
            <a:r>
              <a:rPr lang="uk-UA" sz="17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менеджери) та додаткових витрат на юристів.  </a:t>
            </a:r>
          </a:p>
          <a:p>
            <a:pPr marL="628650" indent="-266700" algn="just">
              <a:spcAft>
                <a:spcPts val="600"/>
              </a:spcAft>
              <a:buClr>
                <a:srgbClr val="A50021"/>
              </a:buClr>
              <a:buSzPct val="125000"/>
              <a:buFont typeface="Arial" panose="020B0604020202020204" pitchFamily="34" charset="0"/>
              <a:buChar char="•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Додаткові </a:t>
            </a:r>
            <a:r>
              <a:rPr lang="uk-UA" sz="17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витрати в разі компенсації – незначні для компанії</a:t>
            </a: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indent="-542925" algn="just">
              <a:spcAft>
                <a:spcPts val="600"/>
              </a:spcAft>
              <a:buClr>
                <a:srgbClr val="A50021"/>
              </a:buClr>
              <a:buSzPct val="125000"/>
            </a:pPr>
            <a:endParaRPr lang="en-US" sz="175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indent="-542925" algn="just">
              <a:spcBef>
                <a:spcPts val="600"/>
              </a:spcBef>
              <a:buClr>
                <a:srgbClr val="A50021"/>
              </a:buClr>
              <a:buSzPct val="125000"/>
              <a:buFont typeface="Wingdings" panose="05000000000000000000" pitchFamily="2" charset="2"/>
              <a:buChar char="ü"/>
            </a:pPr>
            <a:r>
              <a:rPr lang="uk-UA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Мінус: відсутність превентивної дії для інших.</a:t>
            </a:r>
            <a:endParaRPr lang="ru-RU" sz="17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360</Words>
  <Application>Microsoft Office PowerPoint</Application>
  <PresentationFormat>Произвольный</PresentationFormat>
  <Paragraphs>70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Trebuchet MS</vt:lpstr>
      <vt:lpstr>Wingdings</vt:lpstr>
      <vt:lpstr>Office Theme</vt:lpstr>
      <vt:lpstr> </vt:lpstr>
      <vt:lpstr>Презентация PowerPoint</vt:lpstr>
      <vt:lpstr>Декілька цифр</vt:lpstr>
      <vt:lpstr>Декілька цифр</vt:lpstr>
      <vt:lpstr>Декілька цифр</vt:lpstr>
      <vt:lpstr>Що далі?</vt:lpstr>
      <vt:lpstr>Що далі? Локальні рішення</vt:lpstr>
      <vt:lpstr>Звільнення</vt:lpstr>
      <vt:lpstr>Мирова угода</vt:lpstr>
      <vt:lpstr>Чому відмовляються від юридичного переслідування</vt:lpstr>
      <vt:lpstr>Як у нас?</vt:lpstr>
      <vt:lpstr>Кримінальне провадження, як інструмент</vt:lpstr>
      <vt:lpstr>Рекомендації</vt:lpstr>
      <vt:lpstr>До Нових Зустрічей!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Presentation_v3 копія</dc:title>
  <dc:creator>k.nikitenko</dc:creator>
  <cp:lastModifiedBy>Admin</cp:lastModifiedBy>
  <cp:revision>103</cp:revision>
  <cp:lastPrinted>2018-12-03T20:08:54Z</cp:lastPrinted>
  <dcterms:created xsi:type="dcterms:W3CDTF">2017-09-26T14:27:42Z</dcterms:created>
  <dcterms:modified xsi:type="dcterms:W3CDTF">2019-05-15T12:51:10Z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2017-09-26T00:00:00Z</vt:filetime>
  </property>
  <property fmtid="{D5CDD505-2E9C-101B-9397-08002B2CF9AE}" pid="3" name="LastSaved">
    <vt:filetime>2017-09-26T00:00:00Z</vt:filetime>
  </property>
</Properties>
</file>