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rawings/drawing1.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06" r:id="rId3"/>
    <p:sldId id="407" r:id="rId4"/>
    <p:sldId id="426" r:id="rId5"/>
    <p:sldId id="430" r:id="rId6"/>
    <p:sldId id="408" r:id="rId7"/>
    <p:sldId id="410" r:id="rId8"/>
    <p:sldId id="409" r:id="rId9"/>
    <p:sldId id="429" r:id="rId10"/>
    <p:sldId id="411" r:id="rId11"/>
    <p:sldId id="431" r:id="rId12"/>
    <p:sldId id="428" r:id="rId13"/>
    <p:sldId id="432" r:id="rId14"/>
    <p:sldId id="35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72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Светлый стиль 2 — акцент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291" autoAdjust="0"/>
  </p:normalViewPr>
  <p:slideViewPr>
    <p:cSldViewPr snapToGrid="0">
      <p:cViewPr varScale="1">
        <p:scale>
          <a:sx n="112" d="100"/>
          <a:sy n="112" d="100"/>
        </p:scale>
        <p:origin x="1068"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4.9653662446322563E-2"/>
          <c:y val="3.2109350457758402E-2"/>
          <c:w val="0.93931219034338354"/>
          <c:h val="0.94113285749410958"/>
        </c:manualLayout>
      </c:layout>
      <c:ofPieChart>
        <c:ofPieType val="pie"/>
        <c:varyColors val="1"/>
        <c:dLbls>
          <c:showLegendKey val="0"/>
          <c:showVal val="0"/>
          <c:showCatName val="0"/>
          <c:showSerName val="0"/>
          <c:showPercent val="0"/>
          <c:showBubbleSize val="0"/>
          <c:showLeaderLines val="0"/>
        </c:dLbls>
        <c:gapWidth val="100"/>
        <c:secondPieSize val="75"/>
        <c:serLines>
          <c:spPr>
            <a:ln w="9525">
              <a:solidFill>
                <a:schemeClr val="tx2">
                  <a:lumMod val="60000"/>
                  <a:lumOff val="40000"/>
                </a:schemeClr>
              </a:solidFill>
              <a:prstDash val="dash"/>
            </a:ln>
            <a:effectLst/>
          </c:spPr>
        </c:serLines>
      </c:ofPieChart>
      <c:spPr>
        <a:noFill/>
        <a:ln>
          <a:noFill/>
        </a:ln>
        <a:effectLst/>
      </c:spPr>
    </c:plotArea>
    <c:plotVisOnly val="1"/>
    <c:dispBlanksAs val="gap"/>
    <c:showDLblsOverMax val="0"/>
  </c:chart>
  <c:spPr>
    <a:noFill/>
    <a:ln>
      <a:noFill/>
    </a:ln>
    <a:effectLst/>
  </c:spPr>
  <c:txPr>
    <a:bodyPr/>
    <a:lstStyle/>
    <a:p>
      <a:pPr>
        <a:defRPr/>
      </a:pPr>
      <a:endParaRPr lang="uk-UA"/>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manualLayout>
          <c:layoutTarget val="inner"/>
          <c:xMode val="edge"/>
          <c:yMode val="edge"/>
          <c:x val="2.4797572727668565E-2"/>
          <c:y val="2.3137019534891255E-2"/>
          <c:w val="0.94544533999912916"/>
          <c:h val="0.94344284113693244"/>
        </c:manualLayout>
      </c:layout>
      <c:ofPieChart>
        <c:ofPieType val="bar"/>
        <c:varyColors val="1"/>
        <c:ser>
          <c:idx val="0"/>
          <c:order val="0"/>
          <c:tx>
            <c:strRef>
              <c:f>Лист1!$B$1</c:f>
              <c:strCache>
                <c:ptCount val="1"/>
                <c:pt idx="0">
                  <c:v>Продажи</c:v>
                </c:pt>
              </c:strCache>
            </c:strRef>
          </c:tx>
          <c:dPt>
            <c:idx val="0"/>
            <c:bubble3D val="0"/>
            <c:spPr>
              <a:gradFill rotWithShape="1">
                <a:gsLst>
                  <a:gs pos="0">
                    <a:schemeClr val="accent6">
                      <a:tint val="58000"/>
                      <a:lumMod val="110000"/>
                      <a:satMod val="105000"/>
                      <a:tint val="67000"/>
                    </a:schemeClr>
                  </a:gs>
                  <a:gs pos="50000">
                    <a:schemeClr val="accent6">
                      <a:tint val="58000"/>
                      <a:lumMod val="105000"/>
                      <a:satMod val="103000"/>
                      <a:tint val="73000"/>
                    </a:schemeClr>
                  </a:gs>
                  <a:gs pos="100000">
                    <a:schemeClr val="accent6">
                      <a:tint val="58000"/>
                      <a:lumMod val="105000"/>
                      <a:satMod val="109000"/>
                      <a:tint val="81000"/>
                    </a:schemeClr>
                  </a:gs>
                </a:gsLst>
                <a:lin ang="5400000" scaled="0"/>
              </a:gradFill>
              <a:ln w="9525" cap="flat" cmpd="sng" algn="ctr">
                <a:solidFill>
                  <a:schemeClr val="accent6">
                    <a:tint val="58000"/>
                    <a:shade val="95000"/>
                  </a:schemeClr>
                </a:solidFill>
                <a:round/>
              </a:ln>
              <a:effectLst/>
            </c:spPr>
            <c:extLst>
              <c:ext xmlns:c16="http://schemas.microsoft.com/office/drawing/2014/chart" uri="{C3380CC4-5D6E-409C-BE32-E72D297353CC}">
                <c16:uniqueId val="{00000001-909C-4E54-9E6B-3CA12AFF56CE}"/>
              </c:ext>
            </c:extLst>
          </c:dPt>
          <c:dPt>
            <c:idx val="1"/>
            <c:bubble3D val="0"/>
            <c:spPr>
              <a:gradFill rotWithShape="1">
                <a:gsLst>
                  <a:gs pos="0">
                    <a:schemeClr val="accent6">
                      <a:tint val="86000"/>
                      <a:lumMod val="110000"/>
                      <a:satMod val="105000"/>
                      <a:tint val="67000"/>
                    </a:schemeClr>
                  </a:gs>
                  <a:gs pos="50000">
                    <a:schemeClr val="accent6">
                      <a:tint val="86000"/>
                      <a:lumMod val="105000"/>
                      <a:satMod val="103000"/>
                      <a:tint val="73000"/>
                    </a:schemeClr>
                  </a:gs>
                  <a:gs pos="100000">
                    <a:schemeClr val="accent6">
                      <a:tint val="86000"/>
                      <a:lumMod val="105000"/>
                      <a:satMod val="109000"/>
                      <a:tint val="81000"/>
                    </a:schemeClr>
                  </a:gs>
                </a:gsLst>
                <a:lin ang="5400000" scaled="0"/>
              </a:gradFill>
              <a:ln w="9525" cap="flat" cmpd="sng" algn="ctr">
                <a:solidFill>
                  <a:schemeClr val="accent6">
                    <a:tint val="86000"/>
                    <a:shade val="95000"/>
                  </a:schemeClr>
                </a:solidFill>
                <a:round/>
              </a:ln>
              <a:effectLst/>
            </c:spPr>
            <c:extLst>
              <c:ext xmlns:c16="http://schemas.microsoft.com/office/drawing/2014/chart" uri="{C3380CC4-5D6E-409C-BE32-E72D297353CC}">
                <c16:uniqueId val="{00000003-909C-4E54-9E6B-3CA12AFF56CE}"/>
              </c:ext>
            </c:extLst>
          </c:dPt>
          <c:dPt>
            <c:idx val="2"/>
            <c:bubble3D val="0"/>
            <c:spPr>
              <a:gradFill rotWithShape="1">
                <a:gsLst>
                  <a:gs pos="0">
                    <a:schemeClr val="accent6">
                      <a:shade val="86000"/>
                      <a:lumMod val="110000"/>
                      <a:satMod val="105000"/>
                      <a:tint val="67000"/>
                    </a:schemeClr>
                  </a:gs>
                  <a:gs pos="50000">
                    <a:schemeClr val="accent6">
                      <a:shade val="86000"/>
                      <a:lumMod val="105000"/>
                      <a:satMod val="103000"/>
                      <a:tint val="73000"/>
                    </a:schemeClr>
                  </a:gs>
                  <a:gs pos="100000">
                    <a:schemeClr val="accent6">
                      <a:shade val="86000"/>
                      <a:lumMod val="105000"/>
                      <a:satMod val="109000"/>
                      <a:tint val="81000"/>
                    </a:schemeClr>
                  </a:gs>
                </a:gsLst>
                <a:lin ang="5400000" scaled="0"/>
              </a:gradFill>
              <a:ln w="9525" cap="flat" cmpd="sng" algn="ctr">
                <a:solidFill>
                  <a:schemeClr val="accent6">
                    <a:shade val="86000"/>
                    <a:shade val="95000"/>
                  </a:schemeClr>
                </a:solidFill>
                <a:round/>
              </a:ln>
              <a:effectLst/>
            </c:spPr>
            <c:extLst>
              <c:ext xmlns:c16="http://schemas.microsoft.com/office/drawing/2014/chart" uri="{C3380CC4-5D6E-409C-BE32-E72D297353CC}">
                <c16:uniqueId val="{00000005-909C-4E54-9E6B-3CA12AFF56CE}"/>
              </c:ext>
            </c:extLst>
          </c:dPt>
          <c:dPt>
            <c:idx val="3"/>
            <c:bubble3D val="0"/>
            <c:spPr>
              <a:gradFill rotWithShape="1">
                <a:gsLst>
                  <a:gs pos="0">
                    <a:schemeClr val="accent6">
                      <a:shade val="58000"/>
                      <a:lumMod val="110000"/>
                      <a:satMod val="105000"/>
                      <a:tint val="67000"/>
                    </a:schemeClr>
                  </a:gs>
                  <a:gs pos="50000">
                    <a:schemeClr val="accent6">
                      <a:shade val="58000"/>
                      <a:lumMod val="105000"/>
                      <a:satMod val="103000"/>
                      <a:tint val="73000"/>
                    </a:schemeClr>
                  </a:gs>
                  <a:gs pos="100000">
                    <a:schemeClr val="accent6">
                      <a:shade val="58000"/>
                      <a:lumMod val="105000"/>
                      <a:satMod val="109000"/>
                      <a:tint val="81000"/>
                    </a:schemeClr>
                  </a:gs>
                </a:gsLst>
                <a:lin ang="5400000" scaled="0"/>
              </a:gradFill>
              <a:ln w="9525" cap="flat" cmpd="sng" algn="ctr">
                <a:solidFill>
                  <a:schemeClr val="accent6">
                    <a:shade val="58000"/>
                    <a:shade val="95000"/>
                  </a:schemeClr>
                </a:solidFill>
                <a:round/>
              </a:ln>
              <a:effectLst/>
            </c:spPr>
            <c:extLst>
              <c:ext xmlns:c16="http://schemas.microsoft.com/office/drawing/2014/chart" uri="{C3380CC4-5D6E-409C-BE32-E72D297353CC}">
                <c16:uniqueId val="{00000007-909C-4E54-9E6B-3CA12AFF56CE}"/>
              </c:ext>
            </c:extLst>
          </c:dPt>
          <c:dPt>
            <c:idx val="4"/>
            <c:bubble3D val="0"/>
            <c:spPr>
              <a:gradFill rotWithShape="1">
                <a:gsLst>
                  <a:gs pos="0">
                    <a:schemeClr val="accent6">
                      <a:shade val="58000"/>
                      <a:lumMod val="110000"/>
                      <a:satMod val="105000"/>
                      <a:tint val="67000"/>
                    </a:schemeClr>
                  </a:gs>
                  <a:gs pos="50000">
                    <a:schemeClr val="accent6">
                      <a:shade val="58000"/>
                      <a:lumMod val="105000"/>
                      <a:satMod val="103000"/>
                      <a:tint val="73000"/>
                    </a:schemeClr>
                  </a:gs>
                  <a:gs pos="100000">
                    <a:schemeClr val="accent6">
                      <a:shade val="58000"/>
                      <a:lumMod val="105000"/>
                      <a:satMod val="109000"/>
                      <a:tint val="81000"/>
                    </a:schemeClr>
                  </a:gs>
                </a:gsLst>
                <a:lin ang="5400000" scaled="0"/>
              </a:gradFill>
              <a:ln w="9525" cap="flat" cmpd="sng" algn="ctr">
                <a:solidFill>
                  <a:schemeClr val="accent6">
                    <a:shade val="58000"/>
                    <a:shade val="95000"/>
                  </a:schemeClr>
                </a:solidFill>
                <a:round/>
              </a:ln>
              <a:effectLst/>
            </c:spPr>
            <c:extLst>
              <c:ext xmlns:c16="http://schemas.microsoft.com/office/drawing/2014/chart" uri="{C3380CC4-5D6E-409C-BE32-E72D297353CC}">
                <c16:uniqueId val="{00000009-909C-4E54-9E6B-3CA12AFF56CE}"/>
              </c:ext>
            </c:extLst>
          </c:dPt>
          <c:cat>
            <c:strRef>
              <c:f>Лист1!$A$2:$A$5</c:f>
              <c:strCache>
                <c:ptCount val="4"/>
                <c:pt idx="0">
                  <c:v>Кв. 1</c:v>
                </c:pt>
                <c:pt idx="1">
                  <c:v>Кв. 2</c:v>
                </c:pt>
                <c:pt idx="2">
                  <c:v>Кв. 3</c:v>
                </c:pt>
                <c:pt idx="3">
                  <c:v>Кв. 4</c:v>
                </c:pt>
              </c:strCache>
            </c:strRef>
          </c:cat>
          <c:val>
            <c:numRef>
              <c:f>Лист1!$B$2:$B$5</c:f>
              <c:numCache>
                <c:formatCode>General</c:formatCode>
                <c:ptCount val="4"/>
                <c:pt idx="0">
                  <c:v>100000</c:v>
                </c:pt>
                <c:pt idx="1">
                  <c:v>200000</c:v>
                </c:pt>
                <c:pt idx="2">
                  <c:v>1</c:v>
                </c:pt>
                <c:pt idx="3">
                  <c:v>1.2</c:v>
                </c:pt>
              </c:numCache>
            </c:numRef>
          </c:val>
          <c:extLst>
            <c:ext xmlns:c16="http://schemas.microsoft.com/office/drawing/2014/chart" uri="{C3380CC4-5D6E-409C-BE32-E72D297353CC}">
              <c16:uniqueId val="{00000000-7FE1-4A84-A94C-D9F4CF6AF644}"/>
            </c:ext>
          </c:extLst>
        </c:ser>
        <c:dLbls>
          <c:showLegendKey val="0"/>
          <c:showVal val="0"/>
          <c:showCatName val="0"/>
          <c:showSerName val="0"/>
          <c:showPercent val="0"/>
          <c:showBubbleSize val="0"/>
          <c:showLeaderLines val="1"/>
        </c:dLbls>
        <c:gapWidth val="100"/>
        <c:secondPieSize val="75"/>
        <c:serLines>
          <c:spPr>
            <a:ln w="9525">
              <a:solidFill>
                <a:schemeClr val="tx1">
                  <a:lumMod val="35000"/>
                  <a:lumOff val="65000"/>
                </a:schemeClr>
              </a:solidFill>
              <a:prstDash val="dash"/>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8"/>
    </mc:Choice>
    <mc:Fallback>
      <c:style val="8"/>
    </mc:Fallback>
  </mc:AlternateContent>
  <c:chart>
    <c:autoTitleDeleted val="1"/>
    <c:plotArea>
      <c:layout/>
      <c:ofPieChart>
        <c:ofPieType val="bar"/>
        <c:varyColors val="1"/>
        <c:ser>
          <c:idx val="0"/>
          <c:order val="0"/>
          <c:tx>
            <c:strRef>
              <c:f>Лист1!$B$1</c:f>
              <c:strCache>
                <c:ptCount val="1"/>
                <c:pt idx="0">
                  <c:v>Продажи</c:v>
                </c:pt>
              </c:strCache>
            </c:strRef>
          </c:tx>
          <c:dPt>
            <c:idx val="0"/>
            <c:bubble3D val="0"/>
            <c:spPr>
              <a:gradFill rotWithShape="1">
                <a:gsLst>
                  <a:gs pos="0">
                    <a:schemeClr val="accent6">
                      <a:tint val="58000"/>
                      <a:satMod val="103000"/>
                      <a:lumMod val="102000"/>
                      <a:tint val="94000"/>
                    </a:schemeClr>
                  </a:gs>
                  <a:gs pos="50000">
                    <a:schemeClr val="accent6">
                      <a:tint val="58000"/>
                      <a:satMod val="110000"/>
                      <a:lumMod val="100000"/>
                      <a:shade val="100000"/>
                    </a:schemeClr>
                  </a:gs>
                  <a:gs pos="100000">
                    <a:schemeClr val="accent6">
                      <a:tint val="58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1-A252-4DA2-8A64-15F8D84BB555}"/>
              </c:ext>
            </c:extLst>
          </c:dPt>
          <c:dPt>
            <c:idx val="1"/>
            <c:bubble3D val="0"/>
            <c:spPr>
              <a:gradFill rotWithShape="1">
                <a:gsLst>
                  <a:gs pos="0">
                    <a:schemeClr val="accent6">
                      <a:tint val="86000"/>
                      <a:satMod val="103000"/>
                      <a:lumMod val="102000"/>
                      <a:tint val="94000"/>
                    </a:schemeClr>
                  </a:gs>
                  <a:gs pos="50000">
                    <a:schemeClr val="accent6">
                      <a:tint val="86000"/>
                      <a:satMod val="110000"/>
                      <a:lumMod val="100000"/>
                      <a:shade val="100000"/>
                    </a:schemeClr>
                  </a:gs>
                  <a:gs pos="100000">
                    <a:schemeClr val="accent6">
                      <a:tint val="8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3-A252-4DA2-8A64-15F8D84BB555}"/>
              </c:ext>
            </c:extLst>
          </c:dPt>
          <c:dPt>
            <c:idx val="2"/>
            <c:bubble3D val="0"/>
            <c:spPr>
              <a:gradFill rotWithShape="1">
                <a:gsLst>
                  <a:gs pos="0">
                    <a:schemeClr val="accent6">
                      <a:shade val="86000"/>
                      <a:satMod val="103000"/>
                      <a:lumMod val="102000"/>
                      <a:tint val="94000"/>
                    </a:schemeClr>
                  </a:gs>
                  <a:gs pos="50000">
                    <a:schemeClr val="accent6">
                      <a:shade val="86000"/>
                      <a:satMod val="110000"/>
                      <a:lumMod val="100000"/>
                      <a:shade val="100000"/>
                    </a:schemeClr>
                  </a:gs>
                  <a:gs pos="100000">
                    <a:schemeClr val="accent6">
                      <a:shade val="86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5-A252-4DA2-8A64-15F8D84BB555}"/>
              </c:ext>
            </c:extLst>
          </c:dPt>
          <c:dPt>
            <c:idx val="3"/>
            <c:bubble3D val="0"/>
            <c:spPr>
              <a:gradFill rotWithShape="1">
                <a:gsLst>
                  <a:gs pos="0">
                    <a:schemeClr val="accent6">
                      <a:shade val="58000"/>
                      <a:satMod val="103000"/>
                      <a:lumMod val="102000"/>
                      <a:tint val="94000"/>
                    </a:schemeClr>
                  </a:gs>
                  <a:gs pos="50000">
                    <a:schemeClr val="accent6">
                      <a:shade val="58000"/>
                      <a:satMod val="110000"/>
                      <a:lumMod val="100000"/>
                      <a:shade val="100000"/>
                    </a:schemeClr>
                  </a:gs>
                  <a:gs pos="100000">
                    <a:schemeClr val="accent6">
                      <a:shade val="58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7-A252-4DA2-8A64-15F8D84BB555}"/>
              </c:ext>
            </c:extLst>
          </c:dPt>
          <c:dPt>
            <c:idx val="4"/>
            <c:bubble3D val="0"/>
            <c:spPr>
              <a:gradFill rotWithShape="1">
                <a:gsLst>
                  <a:gs pos="0">
                    <a:schemeClr val="accent6">
                      <a:shade val="58000"/>
                      <a:satMod val="103000"/>
                      <a:lumMod val="102000"/>
                      <a:tint val="94000"/>
                    </a:schemeClr>
                  </a:gs>
                  <a:gs pos="50000">
                    <a:schemeClr val="accent6">
                      <a:shade val="58000"/>
                      <a:satMod val="110000"/>
                      <a:lumMod val="100000"/>
                      <a:shade val="100000"/>
                    </a:schemeClr>
                  </a:gs>
                  <a:gs pos="100000">
                    <a:schemeClr val="accent6">
                      <a:shade val="58000"/>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c:ext xmlns:c16="http://schemas.microsoft.com/office/drawing/2014/chart" uri="{C3380CC4-5D6E-409C-BE32-E72D297353CC}">
                <c16:uniqueId val="{00000009-A252-4DA2-8A64-15F8D84BB555}"/>
              </c:ext>
            </c:extLst>
          </c:dPt>
          <c:cat>
            <c:strRef>
              <c:f>Лист1!$A$2:$A$5</c:f>
              <c:strCache>
                <c:ptCount val="4"/>
                <c:pt idx="0">
                  <c:v>Кв. 1</c:v>
                </c:pt>
                <c:pt idx="1">
                  <c:v>Кв. 2</c:v>
                </c:pt>
                <c:pt idx="2">
                  <c:v>Кв. 3</c:v>
                </c:pt>
                <c:pt idx="3">
                  <c:v>Кв. 4</c:v>
                </c:pt>
              </c:strCache>
            </c:strRef>
          </c:cat>
          <c:val>
            <c:numRef>
              <c:f>Лист1!$B$2:$B$5</c:f>
              <c:numCache>
                <c:formatCode>General</c:formatCode>
                <c:ptCount val="4"/>
                <c:pt idx="0">
                  <c:v>100000</c:v>
                </c:pt>
                <c:pt idx="1">
                  <c:v>200000</c:v>
                </c:pt>
                <c:pt idx="2">
                  <c:v>1</c:v>
                </c:pt>
                <c:pt idx="3">
                  <c:v>1.2</c:v>
                </c:pt>
              </c:numCache>
            </c:numRef>
          </c:val>
          <c:extLst>
            <c:ext xmlns:c16="http://schemas.microsoft.com/office/drawing/2014/chart" uri="{C3380CC4-5D6E-409C-BE32-E72D297353CC}">
              <c16:uniqueId val="{0000000A-A252-4DA2-8A64-15F8D84BB555}"/>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uk-UA"/>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withinLinearReversed" id="26">
  <a:schemeClr val="accent6"/>
</cs:colorStyle>
</file>

<file path=ppt/charts/colors2.xml><?xml version="1.0" encoding="utf-8"?>
<cs:colorStyle xmlns:cs="http://schemas.microsoft.com/office/drawing/2012/chartStyle" xmlns:a="http://schemas.openxmlformats.org/drawingml/2006/main" meth="withinLinearReversed" id="26">
  <a:schemeClr val="accent6"/>
</cs:colorStyle>
</file>

<file path=ppt/charts/colors3.xml><?xml version="1.0" encoding="utf-8"?>
<cs:colorStyle xmlns:cs="http://schemas.microsoft.com/office/drawing/2012/chartStyle" xmlns:a="http://schemas.openxmlformats.org/drawingml/2006/main" meth="withinLinearReversed" id="26">
  <a:schemeClr val="accent6"/>
</cs:colorStyle>
</file>

<file path=ppt/charts/style1.xml><?xml version="1.0" encoding="utf-8"?>
<cs:chartStyle xmlns:cs="http://schemas.microsoft.com/office/drawing/2012/chartStyle" xmlns:a="http://schemas.openxmlformats.org/drawingml/2006/main" id="33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charts/style2.xml><?xml version="1.0" encoding="utf-8"?>
<cs:chartStyle xmlns:cs="http://schemas.microsoft.com/office/drawing/2012/chartStyle" xmlns:a="http://schemas.openxmlformats.org/drawingml/2006/main" id="335">
  <cs:axisTitle>
    <cs:lnRef idx="0"/>
    <cs:fillRef idx="0"/>
    <cs:effectRef idx="0"/>
    <cs:fontRef idx="minor">
      <a:schemeClr val="tx1">
        <a:lumMod val="50000"/>
        <a:lumOff val="50000"/>
      </a:schemeClr>
    </cs:fontRef>
    <cs:defRPr sz="1197"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1197"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862"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1197"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rawings/drawing1.xml><?xml version="1.0" encoding="utf-8"?>
<c:userShapes xmlns:c="http://schemas.openxmlformats.org/drawingml/2006/chart">
  <cdr:relSizeAnchor xmlns:cdr="http://schemas.openxmlformats.org/drawingml/2006/chartDrawing">
    <cdr:from>
      <cdr:x>0.14593</cdr:x>
      <cdr:y>0.37685</cdr:y>
    </cdr:from>
    <cdr:to>
      <cdr:x>0.30369</cdr:x>
      <cdr:y>0.5456</cdr:y>
    </cdr:to>
    <cdr:sp macro="" textlink="">
      <cdr:nvSpPr>
        <cdr:cNvPr id="2" name="TextBox 1">
          <a:extLst xmlns:a="http://schemas.openxmlformats.org/drawingml/2006/main">
            <a:ext uri="{FF2B5EF4-FFF2-40B4-BE49-F238E27FC236}">
              <a16:creationId xmlns:a16="http://schemas.microsoft.com/office/drawing/2014/main" id="{C904B81B-406B-4CA3-B25A-28C48C08CAC4}"/>
            </a:ext>
          </a:extLst>
        </cdr:cNvPr>
        <cdr:cNvSpPr txBox="1"/>
      </cdr:nvSpPr>
      <cdr:spPr>
        <a:xfrm xmlns:a="http://schemas.openxmlformats.org/drawingml/2006/main">
          <a:off x="845894" y="20420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uk-UA" sz="1400" b="1" dirty="0">
              <a:latin typeface="Georgia" panose="02040502050405020303" pitchFamily="18" charset="0"/>
            </a:rPr>
            <a:t>Кредит</a:t>
          </a:r>
        </a:p>
        <a:p xmlns:a="http://schemas.openxmlformats.org/drawingml/2006/main">
          <a:pPr algn="ctr"/>
          <a:r>
            <a:rPr lang="uk-UA" sz="1400" b="1" dirty="0">
              <a:latin typeface="Georgia" panose="02040502050405020303" pitchFamily="18" charset="0"/>
            </a:rPr>
            <a:t> 1 млн. грн</a:t>
          </a:r>
        </a:p>
        <a:p xmlns:a="http://schemas.openxmlformats.org/drawingml/2006/main">
          <a:endParaRPr lang="uk-UA"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0.14593</cdr:x>
      <cdr:y>0.37685</cdr:y>
    </cdr:from>
    <cdr:to>
      <cdr:x>0.30369</cdr:x>
      <cdr:y>0.5456</cdr:y>
    </cdr:to>
    <cdr:sp macro="" textlink="">
      <cdr:nvSpPr>
        <cdr:cNvPr id="2" name="TextBox 1">
          <a:extLst xmlns:a="http://schemas.openxmlformats.org/drawingml/2006/main">
            <a:ext uri="{FF2B5EF4-FFF2-40B4-BE49-F238E27FC236}">
              <a16:creationId xmlns:a16="http://schemas.microsoft.com/office/drawing/2014/main" id="{C904B81B-406B-4CA3-B25A-28C48C08CAC4}"/>
            </a:ext>
          </a:extLst>
        </cdr:cNvPr>
        <cdr:cNvSpPr txBox="1"/>
      </cdr:nvSpPr>
      <cdr:spPr>
        <a:xfrm xmlns:a="http://schemas.openxmlformats.org/drawingml/2006/main">
          <a:off x="845894" y="2042034"/>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uk-UA" sz="1400" b="1" dirty="0">
              <a:latin typeface="Georgia" panose="02040502050405020303" pitchFamily="18" charset="0"/>
            </a:rPr>
            <a:t>Кредит</a:t>
          </a:r>
        </a:p>
        <a:p xmlns:a="http://schemas.openxmlformats.org/drawingml/2006/main">
          <a:pPr algn="ctr"/>
          <a:r>
            <a:rPr lang="uk-UA" sz="1400" b="1" dirty="0">
              <a:latin typeface="Georgia" panose="02040502050405020303" pitchFamily="18" charset="0"/>
            </a:rPr>
            <a:t> 1 млн. грн</a:t>
          </a:r>
        </a:p>
        <a:p xmlns:a="http://schemas.openxmlformats.org/drawingml/2006/main">
          <a:endParaRPr lang="uk-UA" sz="1100" dirty="0"/>
        </a:p>
      </cdr:txBody>
    </cdr:sp>
  </cdr:relSizeAnchor>
  <cdr:relSizeAnchor xmlns:cdr="http://schemas.openxmlformats.org/drawingml/2006/chartDrawing">
    <cdr:from>
      <cdr:x>0.28572</cdr:x>
      <cdr:y>0.61232</cdr:y>
    </cdr:from>
    <cdr:to>
      <cdr:x>0.56482</cdr:x>
      <cdr:y>0.69752</cdr:y>
    </cdr:to>
    <cdr:sp macro="" textlink="">
      <cdr:nvSpPr>
        <cdr:cNvPr id="3" name="TextBox 6">
          <a:extLst xmlns:a="http://schemas.openxmlformats.org/drawingml/2006/main">
            <a:ext uri="{FF2B5EF4-FFF2-40B4-BE49-F238E27FC236}">
              <a16:creationId xmlns:a16="http://schemas.microsoft.com/office/drawing/2014/main" id="{0B6C29CF-6BD0-4114-AEAC-5D0A982B29B0}"/>
            </a:ext>
          </a:extLst>
        </cdr:cNvPr>
        <cdr:cNvSpPr txBox="1"/>
      </cdr:nvSpPr>
      <cdr:spPr>
        <a:xfrm xmlns:a="http://schemas.openxmlformats.org/drawingml/2006/main">
          <a:off x="1656162" y="3317960"/>
          <a:ext cx="1617751" cy="461665"/>
        </a:xfrm>
        <a:prstGeom xmlns:a="http://schemas.openxmlformats.org/drawingml/2006/main" prst="rect">
          <a:avLst/>
        </a:prstGeom>
        <a:noFill xmlns:a="http://schemas.openxmlformats.org/drawingml/2006/main"/>
      </cdr:spPr>
      <cdr:txBody>
        <a:bodyPr xmlns:a="http://schemas.openxmlformats.org/drawingml/2006/main" wrap="non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uk-UA" sz="1200" b="1" dirty="0" err="1">
              <a:latin typeface="Georgia" panose="02040502050405020303" pitchFamily="18" charset="0"/>
            </a:rPr>
            <a:t>Пр</a:t>
          </a:r>
          <a:r>
            <a:rPr lang="ru-UA" sz="1200" b="1" dirty="0">
              <a:latin typeface="Georgia" panose="02040502050405020303" pitchFamily="18" charset="0"/>
            </a:rPr>
            <a:t>е</a:t>
          </a:r>
          <a:r>
            <a:rPr lang="uk-UA" sz="1200" b="1" dirty="0">
              <a:latin typeface="Georgia" panose="02040502050405020303" pitchFamily="18" charset="0"/>
            </a:rPr>
            <a:t>д</a:t>
          </a:r>
          <a:r>
            <a:rPr lang="ru-UA" sz="1200" b="1" dirty="0">
              <a:latin typeface="Georgia" panose="02040502050405020303" pitchFamily="18" charset="0"/>
            </a:rPr>
            <a:t>м</a:t>
          </a:r>
          <a:r>
            <a:rPr lang="uk-UA" sz="1200" b="1" dirty="0">
              <a:latin typeface="Georgia" panose="02040502050405020303" pitchFamily="18" charset="0"/>
            </a:rPr>
            <a:t>е</a:t>
          </a:r>
          <a:r>
            <a:rPr lang="ru-UA" sz="1200" b="1" dirty="0">
              <a:latin typeface="Georgia" panose="02040502050405020303" pitchFamily="18" charset="0"/>
            </a:rPr>
            <a:t>т </a:t>
          </a:r>
          <a:r>
            <a:rPr lang="uk-UA" sz="1200" b="1" dirty="0">
              <a:latin typeface="Georgia" panose="02040502050405020303" pitchFamily="18" charset="0"/>
            </a:rPr>
            <a:t>іпотеки </a:t>
          </a:r>
          <a:br>
            <a:rPr lang="uk-UA" sz="1200" b="1" dirty="0">
              <a:latin typeface="Georgia" panose="02040502050405020303" pitchFamily="18" charset="0"/>
            </a:rPr>
          </a:br>
          <a:r>
            <a:rPr lang="uk-UA" sz="1200" b="1" dirty="0">
              <a:latin typeface="Georgia" panose="02040502050405020303" pitchFamily="18" charset="0"/>
            </a:rPr>
            <a:t>100 тис. грн</a:t>
          </a: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31BB68B-6FBE-4A87-8228-C51E0AECEA3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35F250FB-0482-4069-9809-9804158502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6BED06F3-73DD-4776-A723-C95079FB579E}"/>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11F79A97-E5FD-4CCE-AD41-647E27B10E3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FFC3CC4C-845E-4CF1-B7AE-919B7DCE2629}"/>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2735472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471712-F106-440F-BA86-DBB867C4DF51}"/>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3680F8D-4CAA-4109-A9C7-06E4D320294B}"/>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ACA4519-2368-4ED4-9796-969C5E7D2A53}"/>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1EE9E456-26FC-4C17-A61F-1D93A95CFCC8}"/>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3DC3097-7760-4D2A-9777-2F235955D9DB}"/>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3436981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093AA96-F0F9-4CF2-B3D6-622F7797E8FC}"/>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EA2F3B23-6109-4074-BD90-991C7C171E7F}"/>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F9EBF671-EFDA-412B-9C9A-A104929FAEE1}"/>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6B933D56-A8CF-4BAF-9F38-3A5EA372754D}"/>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1D1F57AA-B1DF-483F-B876-BDD9BBF462BB}"/>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4008849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268F10-4F73-45A2-9EE6-336B763A1AB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CB6AAA12-FBC3-46D1-9F0A-A5AE423062AD}"/>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C25F74BE-DEB3-469D-92F6-F9EB42880AAE}"/>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FF9711F2-1C91-4B11-B4FF-D0E646B6048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85BDBBC-164C-4D8E-80A5-8FD8E7DAEFFA}"/>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72558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5499A5-442C-4D8B-BB9E-2C197AADFA3F}"/>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57E9C8BA-2F81-4E67-9595-AAF850CE82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4DC7479A-2F21-40BC-A1AC-AA3A0F38DB2E}"/>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10D0B1BA-FAC8-4621-ABF8-0C08CA284F52}"/>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66C55CB4-385B-4F1C-A36E-CDD9240F6557}"/>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425691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8A9AD6D-E188-4EFD-A7C8-5997378B072D}"/>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0C9F5B40-FE2C-4EFE-8959-43BE5CB514E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C21E5A38-12DD-4A75-AD93-0B987DFCB513}"/>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3B96727D-5CEB-45AF-8F4A-99FB82AC3D6C}"/>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6" name="Нижний колонтитул 5">
            <a:extLst>
              <a:ext uri="{FF2B5EF4-FFF2-40B4-BE49-F238E27FC236}">
                <a16:creationId xmlns:a16="http://schemas.microsoft.com/office/drawing/2014/main" id="{323E304D-8AE9-4281-9F8D-3F48616EACA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1B74EBFA-D046-4364-9164-855EA0710CF2}"/>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142157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BE8095-06A1-41FF-8FC3-71C0596EEC15}"/>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60A14C40-82C8-4A5B-8168-FADB57DCBB9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0B7AA2F1-002C-4CAD-95C2-4C2FD53D33C5}"/>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C9EF8E73-AF9D-419D-9E9D-6BF649299F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FD8A6BD7-0E4B-4B24-8507-6D84224708A1}"/>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64F5C26C-AA9E-437B-8C63-CE1073CB7504}"/>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8" name="Нижний колонтитул 7">
            <a:extLst>
              <a:ext uri="{FF2B5EF4-FFF2-40B4-BE49-F238E27FC236}">
                <a16:creationId xmlns:a16="http://schemas.microsoft.com/office/drawing/2014/main" id="{89C07661-AF36-4C6A-9AA6-54758381A6E5}"/>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3BE74C40-A359-4396-9B0F-7818CA26AE38}"/>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186014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74BCFB-5DD8-4A17-89D8-866368E1772B}"/>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F9358697-4D5B-44B4-8415-6EBD1A3B5C90}"/>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4" name="Нижний колонтитул 3">
            <a:extLst>
              <a:ext uri="{FF2B5EF4-FFF2-40B4-BE49-F238E27FC236}">
                <a16:creationId xmlns:a16="http://schemas.microsoft.com/office/drawing/2014/main" id="{FF97C06B-7ECE-41B1-904A-AF653DA9BC30}"/>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B9DAEE7B-DF07-426F-B33B-A196F62EFC11}"/>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669723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62C6AB67-2F7A-41A4-B161-F6AE09882814}"/>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3" name="Нижний колонтитул 2">
            <a:extLst>
              <a:ext uri="{FF2B5EF4-FFF2-40B4-BE49-F238E27FC236}">
                <a16:creationId xmlns:a16="http://schemas.microsoft.com/office/drawing/2014/main" id="{A8839B56-E85D-4E18-AD83-646C3719E1E8}"/>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6F57FFE4-A7CB-4250-84C5-B86265D74A25}"/>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3486702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27AD91-C230-4875-96D3-DC250ECE4FFF}"/>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5A6F892F-58AA-46B3-9EC7-013FDB2FC8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F88C4017-7FCD-4706-84FD-9408409F6A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1456BF1-DA46-48C7-8B96-A9C779DA7658}"/>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6" name="Нижний колонтитул 5">
            <a:extLst>
              <a:ext uri="{FF2B5EF4-FFF2-40B4-BE49-F238E27FC236}">
                <a16:creationId xmlns:a16="http://schemas.microsoft.com/office/drawing/2014/main" id="{EF449E5D-41B0-4824-B960-A85BA01B2EA2}"/>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A99E1313-24E8-427D-AAE4-242FAC08FB0C}"/>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1017022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2338B41-8495-4990-8430-5AFE4FE14142}"/>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9A173F63-B9A7-4887-B497-565A8FF3B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38930608-7F19-40DB-9B78-4EC3685E48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48F9AF8-3FE4-4BE4-A81B-1E35FC3A52DE}"/>
              </a:ext>
            </a:extLst>
          </p:cNvPr>
          <p:cNvSpPr>
            <a:spLocks noGrp="1"/>
          </p:cNvSpPr>
          <p:nvPr>
            <p:ph type="dt" sz="half" idx="10"/>
          </p:nvPr>
        </p:nvSpPr>
        <p:spPr/>
        <p:txBody>
          <a:bodyPr/>
          <a:lstStyle/>
          <a:p>
            <a:fld id="{B93505FD-4CD9-4AF6-B795-6C2AC5930B5C}" type="datetimeFigureOut">
              <a:rPr lang="uk-UA" smtClean="0"/>
              <a:t>16.04.2019</a:t>
            </a:fld>
            <a:endParaRPr lang="uk-UA"/>
          </a:p>
        </p:txBody>
      </p:sp>
      <p:sp>
        <p:nvSpPr>
          <p:cNvPr id="6" name="Нижний колонтитул 5">
            <a:extLst>
              <a:ext uri="{FF2B5EF4-FFF2-40B4-BE49-F238E27FC236}">
                <a16:creationId xmlns:a16="http://schemas.microsoft.com/office/drawing/2014/main" id="{8D63D296-5710-40F2-8C50-F6FA40071498}"/>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6DA4D534-A961-49FB-96BE-225CA466D79D}"/>
              </a:ext>
            </a:extLst>
          </p:cNvPr>
          <p:cNvSpPr>
            <a:spLocks noGrp="1"/>
          </p:cNvSpPr>
          <p:nvPr>
            <p:ph type="sldNum" sz="quarter" idx="12"/>
          </p:nvPr>
        </p:nvSpPr>
        <p:spPr/>
        <p:txBody>
          <a:bodyPr/>
          <a:lstStyle/>
          <a:p>
            <a:fld id="{B7B69C87-26E3-46B7-997D-A35FBDB8872A}" type="slidenum">
              <a:rPr lang="uk-UA" smtClean="0"/>
              <a:t>‹#›</a:t>
            </a:fld>
            <a:endParaRPr lang="uk-UA"/>
          </a:p>
        </p:txBody>
      </p:sp>
    </p:spTree>
    <p:extLst>
      <p:ext uri="{BB962C8B-B14F-4D97-AF65-F5344CB8AC3E}">
        <p14:creationId xmlns:p14="http://schemas.microsoft.com/office/powerpoint/2010/main" val="2832616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801514-5B37-453F-BDE4-23BA9C8FAF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D0A720E3-9019-40B4-AA80-B96825A0D9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A1670233-B4D4-479A-B9BE-22CDFF1C6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505FD-4CD9-4AF6-B795-6C2AC5930B5C}" type="datetimeFigureOut">
              <a:rPr lang="uk-UA" smtClean="0"/>
              <a:t>16.04.2019</a:t>
            </a:fld>
            <a:endParaRPr lang="uk-UA"/>
          </a:p>
        </p:txBody>
      </p:sp>
      <p:sp>
        <p:nvSpPr>
          <p:cNvPr id="5" name="Нижний колонтитул 4">
            <a:extLst>
              <a:ext uri="{FF2B5EF4-FFF2-40B4-BE49-F238E27FC236}">
                <a16:creationId xmlns:a16="http://schemas.microsoft.com/office/drawing/2014/main" id="{105E13D8-0381-402F-868B-FE4AAA850A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87D61E49-91E3-4941-A5F9-E7D19BE51CA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B69C87-26E3-46B7-997D-A35FBDB8872A}" type="slidenum">
              <a:rPr lang="uk-UA" smtClean="0"/>
              <a:t>‹#›</a:t>
            </a:fld>
            <a:endParaRPr lang="uk-UA"/>
          </a:p>
        </p:txBody>
      </p:sp>
    </p:spTree>
    <p:extLst>
      <p:ext uri="{BB962C8B-B14F-4D97-AF65-F5344CB8AC3E}">
        <p14:creationId xmlns:p14="http://schemas.microsoft.com/office/powerpoint/2010/main" val="2596974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5.jp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jp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0.png"/><Relationship Id="rId7"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Рисунок 8">
            <a:extLst>
              <a:ext uri="{FF2B5EF4-FFF2-40B4-BE49-F238E27FC236}">
                <a16:creationId xmlns:a16="http://schemas.microsoft.com/office/drawing/2014/main" id="{747B6657-DB4C-4244-8015-FB14B4C93DC2}"/>
              </a:ext>
            </a:extLst>
          </p:cNvPr>
          <p:cNvPicPr>
            <a:picLocks noChangeAspect="1"/>
          </p:cNvPicPr>
          <p:nvPr/>
        </p:nvPicPr>
        <p:blipFill rotWithShape="1">
          <a:blip r:embed="rId2">
            <a:extLst>
              <a:ext uri="{28A0092B-C50C-407E-A947-70E740481C1C}">
                <a14:useLocalDpi xmlns:a14="http://schemas.microsoft.com/office/drawing/2010/main" val="0"/>
              </a:ext>
            </a:extLst>
          </a:blip>
          <a:srcRect r="40000"/>
          <a:stretch/>
        </p:blipFill>
        <p:spPr>
          <a:xfrm>
            <a:off x="0" y="0"/>
            <a:ext cx="2922151" cy="6858000"/>
          </a:xfrm>
          <a:prstGeom prst="rect">
            <a:avLst/>
          </a:prstGeom>
        </p:spPr>
      </p:pic>
      <p:sp>
        <p:nvSpPr>
          <p:cNvPr id="12" name="Прямоугольник 11">
            <a:extLst>
              <a:ext uri="{FF2B5EF4-FFF2-40B4-BE49-F238E27FC236}">
                <a16:creationId xmlns:a16="http://schemas.microsoft.com/office/drawing/2014/main" id="{E52694DA-5873-4B04-A980-E0FEC768D7C1}"/>
              </a:ext>
            </a:extLst>
          </p:cNvPr>
          <p:cNvSpPr/>
          <p:nvPr/>
        </p:nvSpPr>
        <p:spPr>
          <a:xfrm>
            <a:off x="2197768" y="882316"/>
            <a:ext cx="1411706" cy="12994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4" name="Прямоугольник 13">
            <a:extLst>
              <a:ext uri="{FF2B5EF4-FFF2-40B4-BE49-F238E27FC236}">
                <a16:creationId xmlns:a16="http://schemas.microsoft.com/office/drawing/2014/main" id="{D6ACE625-5CBE-4708-A05B-D37270BCACB7}"/>
              </a:ext>
            </a:extLst>
          </p:cNvPr>
          <p:cNvSpPr/>
          <p:nvPr/>
        </p:nvSpPr>
        <p:spPr>
          <a:xfrm>
            <a:off x="2334693" y="4551432"/>
            <a:ext cx="1411706" cy="129941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pic>
        <p:nvPicPr>
          <p:cNvPr id="10" name="Рисунок 9">
            <a:extLst>
              <a:ext uri="{FF2B5EF4-FFF2-40B4-BE49-F238E27FC236}">
                <a16:creationId xmlns:a16="http://schemas.microsoft.com/office/drawing/2014/main" id="{2DD59687-095A-494E-A2F1-E9B43FB4EF6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39338" y="1223289"/>
            <a:ext cx="7895441" cy="2841762"/>
          </a:xfrm>
          <a:prstGeom prst="rect">
            <a:avLst/>
          </a:prstGeom>
        </p:spPr>
      </p:pic>
      <p:sp>
        <p:nvSpPr>
          <p:cNvPr id="5" name="TextBox 4">
            <a:extLst>
              <a:ext uri="{FF2B5EF4-FFF2-40B4-BE49-F238E27FC236}">
                <a16:creationId xmlns:a16="http://schemas.microsoft.com/office/drawing/2014/main" id="{78D1C533-D15D-4750-B911-6BF8624CDFB8}"/>
              </a:ext>
            </a:extLst>
          </p:cNvPr>
          <p:cNvSpPr txBox="1"/>
          <p:nvPr/>
        </p:nvSpPr>
        <p:spPr>
          <a:xfrm>
            <a:off x="3955567" y="1859340"/>
            <a:ext cx="7242845" cy="1569660"/>
          </a:xfrm>
          <a:prstGeom prst="rect">
            <a:avLst/>
          </a:prstGeom>
          <a:noFill/>
        </p:spPr>
        <p:txBody>
          <a:bodyPr wrap="square" rtlCol="0">
            <a:spAutoFit/>
          </a:bodyPr>
          <a:lstStyle/>
          <a:p>
            <a:pPr algn="ctr"/>
            <a:r>
              <a:rPr lang="en-US" sz="3200" b="1" dirty="0">
                <a:latin typeface="Georgia" panose="02040502050405020303" pitchFamily="18" charset="0"/>
              </a:rPr>
              <a:t>Case study. </a:t>
            </a:r>
          </a:p>
          <a:p>
            <a:pPr algn="ctr"/>
            <a:r>
              <a:rPr lang="uk-UA" sz="3200" b="1" dirty="0">
                <a:latin typeface="Georgia" panose="02040502050405020303" pitchFamily="18" charset="0"/>
              </a:rPr>
              <a:t>Нюанси забезпечених вимог кредиторів</a:t>
            </a:r>
          </a:p>
        </p:txBody>
      </p:sp>
      <p:sp>
        <p:nvSpPr>
          <p:cNvPr id="11" name="TextBox 10">
            <a:extLst>
              <a:ext uri="{FF2B5EF4-FFF2-40B4-BE49-F238E27FC236}">
                <a16:creationId xmlns:a16="http://schemas.microsoft.com/office/drawing/2014/main" id="{18D63315-CADE-4171-B016-01A54E531E4A}"/>
              </a:ext>
            </a:extLst>
          </p:cNvPr>
          <p:cNvSpPr txBox="1"/>
          <p:nvPr/>
        </p:nvSpPr>
        <p:spPr>
          <a:xfrm>
            <a:off x="2441047" y="4453618"/>
            <a:ext cx="10271883" cy="954107"/>
          </a:xfrm>
          <a:prstGeom prst="rect">
            <a:avLst/>
          </a:prstGeom>
          <a:noFill/>
        </p:spPr>
        <p:txBody>
          <a:bodyPr wrap="square" rtlCol="0">
            <a:spAutoFit/>
          </a:bodyPr>
          <a:lstStyle/>
          <a:p>
            <a:pPr algn="ctr"/>
            <a:r>
              <a:rPr lang="uk-UA" sz="2800" b="1" dirty="0">
                <a:latin typeface="Georgia" panose="02040502050405020303" pitchFamily="18" charset="0"/>
              </a:rPr>
              <a:t>Дмитро </a:t>
            </a:r>
            <a:r>
              <a:rPr lang="uk-UA" sz="2800" b="1" dirty="0" err="1">
                <a:latin typeface="Georgia" panose="02040502050405020303" pitchFamily="18" charset="0"/>
              </a:rPr>
              <a:t>Тиліпський</a:t>
            </a:r>
            <a:br>
              <a:rPr lang="uk-UA" sz="2800" b="1" dirty="0">
                <a:latin typeface="Georgia" panose="02040502050405020303" pitchFamily="18" charset="0"/>
              </a:rPr>
            </a:br>
            <a:endParaRPr lang="en-US" sz="2800" dirty="0">
              <a:latin typeface="Chapaza" panose="00000504000000000004" pitchFamily="2" charset="0"/>
            </a:endParaRPr>
          </a:p>
        </p:txBody>
      </p:sp>
      <p:pic>
        <p:nvPicPr>
          <p:cNvPr id="13" name="Рисунок 12">
            <a:extLst>
              <a:ext uri="{FF2B5EF4-FFF2-40B4-BE49-F238E27FC236}">
                <a16:creationId xmlns:a16="http://schemas.microsoft.com/office/drawing/2014/main" id="{49029CEF-BE35-4B60-9F2B-BF3D39D0E8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922412" y="5583887"/>
            <a:ext cx="2269588" cy="1418493"/>
          </a:xfrm>
          <a:prstGeom prst="rect">
            <a:avLst/>
          </a:prstGeom>
        </p:spPr>
      </p:pic>
      <p:sp>
        <p:nvSpPr>
          <p:cNvPr id="2" name="Прямоугольник 1">
            <a:extLst>
              <a:ext uri="{FF2B5EF4-FFF2-40B4-BE49-F238E27FC236}">
                <a16:creationId xmlns:a16="http://schemas.microsoft.com/office/drawing/2014/main" id="{F7683E31-6131-441A-A22D-9905838890D5}"/>
              </a:ext>
            </a:extLst>
          </p:cNvPr>
          <p:cNvSpPr/>
          <p:nvPr/>
        </p:nvSpPr>
        <p:spPr>
          <a:xfrm>
            <a:off x="3569766" y="4993006"/>
            <a:ext cx="7834583" cy="707886"/>
          </a:xfrm>
          <a:prstGeom prst="rect">
            <a:avLst/>
          </a:prstGeom>
        </p:spPr>
        <p:txBody>
          <a:bodyPr wrap="square">
            <a:spAutoFit/>
          </a:bodyPr>
          <a:lstStyle/>
          <a:p>
            <a:pPr algn="ctr"/>
            <a:r>
              <a:rPr lang="ru-RU" sz="2000" dirty="0">
                <a:latin typeface="Georgia" panose="02040502050405020303" pitchFamily="18" charset="0"/>
              </a:rPr>
              <a:t>Адвокат, старший юрист, </a:t>
            </a:r>
          </a:p>
          <a:p>
            <a:pPr algn="ctr"/>
            <a:r>
              <a:rPr lang="ru-RU" sz="2000" dirty="0" err="1">
                <a:latin typeface="Georgia" panose="02040502050405020303" pitchFamily="18" charset="0"/>
              </a:rPr>
              <a:t>керівник</a:t>
            </a:r>
            <a:r>
              <a:rPr lang="ru-RU" sz="2000" dirty="0">
                <a:latin typeface="Georgia" panose="02040502050405020303" pitchFamily="18" charset="0"/>
              </a:rPr>
              <a:t> </a:t>
            </a:r>
            <a:r>
              <a:rPr lang="ru-RU" sz="2000" dirty="0" err="1">
                <a:latin typeface="Georgia" panose="02040502050405020303" pitchFamily="18" charset="0"/>
              </a:rPr>
              <a:t>проектів</a:t>
            </a:r>
            <a:r>
              <a:rPr lang="ru-RU" sz="2000" dirty="0">
                <a:latin typeface="Georgia" panose="02040502050405020303" pitchFamily="18" charset="0"/>
              </a:rPr>
              <a:t> практики </a:t>
            </a:r>
            <a:r>
              <a:rPr lang="ru-RU" sz="2000" dirty="0" err="1">
                <a:latin typeface="Georgia" panose="02040502050405020303" pitchFamily="18" charset="0"/>
              </a:rPr>
              <a:t>вирішення</a:t>
            </a:r>
            <a:r>
              <a:rPr lang="ru-RU" sz="2000" dirty="0">
                <a:latin typeface="Georgia" panose="02040502050405020303" pitchFamily="18" charset="0"/>
              </a:rPr>
              <a:t> </a:t>
            </a:r>
            <a:r>
              <a:rPr lang="ru-RU" sz="2000" dirty="0" err="1">
                <a:latin typeface="Georgia" panose="02040502050405020303" pitchFamily="18" charset="0"/>
              </a:rPr>
              <a:t>спорів</a:t>
            </a:r>
            <a:r>
              <a:rPr lang="ru-RU" sz="2000" dirty="0">
                <a:latin typeface="Georgia" panose="02040502050405020303" pitchFamily="18" charset="0"/>
              </a:rPr>
              <a:t> та </a:t>
            </a:r>
            <a:r>
              <a:rPr lang="ru-RU" sz="2000" dirty="0" err="1">
                <a:latin typeface="Georgia" panose="02040502050405020303" pitchFamily="18" charset="0"/>
              </a:rPr>
              <a:t>банкрутства</a:t>
            </a:r>
            <a:r>
              <a:rPr lang="ru-RU" sz="2000" dirty="0">
                <a:latin typeface="Georgia" panose="02040502050405020303" pitchFamily="18" charset="0"/>
              </a:rPr>
              <a:t> </a:t>
            </a:r>
            <a:endParaRPr lang="ru-RU" sz="2800" dirty="0">
              <a:latin typeface="Georgia" panose="02040502050405020303" pitchFamily="18" charset="0"/>
            </a:endParaRPr>
          </a:p>
        </p:txBody>
      </p:sp>
    </p:spTree>
    <p:extLst>
      <p:ext uri="{BB962C8B-B14F-4D97-AF65-F5344CB8AC3E}">
        <p14:creationId xmlns:p14="http://schemas.microsoft.com/office/powerpoint/2010/main" val="780223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pic>
        <p:nvPicPr>
          <p:cNvPr id="8" name="Рисунок 7">
            <a:extLst>
              <a:ext uri="{FF2B5EF4-FFF2-40B4-BE49-F238E27FC236}">
                <a16:creationId xmlns:a16="http://schemas.microsoft.com/office/drawing/2014/main" id="{331DE9F2-7D7B-4880-88DC-DBA312869DA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8509" y="485654"/>
            <a:ext cx="1177655" cy="1177655"/>
          </a:xfrm>
          <a:prstGeom prst="rect">
            <a:avLst/>
          </a:prstGeom>
        </p:spPr>
      </p:pic>
      <p:sp>
        <p:nvSpPr>
          <p:cNvPr id="2" name="Прямоугольник 1"/>
          <p:cNvSpPr/>
          <p:nvPr/>
        </p:nvSpPr>
        <p:spPr>
          <a:xfrm>
            <a:off x="2626919" y="647646"/>
            <a:ext cx="8222974" cy="1015663"/>
          </a:xfrm>
          <a:prstGeom prst="rect">
            <a:avLst/>
          </a:prstGeom>
        </p:spPr>
        <p:txBody>
          <a:bodyPr wrap="square">
            <a:spAutoFit/>
          </a:bodyPr>
          <a:lstStyle/>
          <a:p>
            <a:pPr algn="ctr" fontAlgn="base">
              <a:tabLst>
                <a:tab pos="270510" algn="l"/>
              </a:tabLst>
            </a:pPr>
            <a:r>
              <a:rPr lang="uk-UA" sz="2000" b="1" dirty="0">
                <a:solidFill>
                  <a:srgbClr val="277267"/>
                </a:solidFill>
                <a:latin typeface="Georgia" panose="02040502050405020303" pitchFamily="18" charset="0"/>
                <a:ea typeface="Times New Roman" panose="02020603050405020304" pitchFamily="18" charset="0"/>
              </a:rPr>
              <a:t>Верховний Суд у Постанові від 05.06.2018 року у справі</a:t>
            </a:r>
          </a:p>
          <a:p>
            <a:pPr algn="ctr" fontAlgn="base">
              <a:tabLst>
                <a:tab pos="270510" algn="l"/>
              </a:tabLst>
            </a:pPr>
            <a:r>
              <a:rPr lang="uk-UA" sz="2000" b="1" dirty="0">
                <a:solidFill>
                  <a:srgbClr val="277267"/>
                </a:solidFill>
                <a:latin typeface="Georgia" panose="02040502050405020303" pitchFamily="18" charset="0"/>
                <a:ea typeface="Times New Roman" panose="02020603050405020304" pitchFamily="18" charset="0"/>
              </a:rPr>
              <a:t> № 914/3734/15 за подібних фактичних обставин прийшов до наступних висновків:</a:t>
            </a:r>
            <a:endParaRPr lang="en-US" sz="2000" b="1" dirty="0">
              <a:solidFill>
                <a:srgbClr val="277267"/>
              </a:solidFill>
              <a:latin typeface="Georgia" panose="02040502050405020303" pitchFamily="18" charset="0"/>
              <a:ea typeface="Times New Roman" panose="02020603050405020304" pitchFamily="18" charset="0"/>
            </a:endParaRPr>
          </a:p>
        </p:txBody>
      </p:sp>
      <p:sp>
        <p:nvSpPr>
          <p:cNvPr id="5" name="Прямоугольник 4"/>
          <p:cNvSpPr/>
          <p:nvPr/>
        </p:nvSpPr>
        <p:spPr>
          <a:xfrm>
            <a:off x="643049" y="2392519"/>
            <a:ext cx="11284207" cy="3046988"/>
          </a:xfrm>
          <a:prstGeom prst="rect">
            <a:avLst/>
          </a:prstGeom>
        </p:spPr>
        <p:txBody>
          <a:bodyPr wrap="square">
            <a:spAutoFit/>
          </a:bodyPr>
          <a:lstStyle/>
          <a:p>
            <a:pPr algn="just" fontAlgn="base">
              <a:tabLst>
                <a:tab pos="270510" algn="l"/>
              </a:tabLst>
            </a:pPr>
            <a:r>
              <a:rPr lang="uk-UA" sz="1600" dirty="0">
                <a:latin typeface="Georgia" panose="02040502050405020303" pitchFamily="18" charset="0"/>
              </a:rPr>
              <a:t>«</a:t>
            </a:r>
            <a:r>
              <a:rPr lang="uk-UA" sz="1600" i="1" dirty="0">
                <a:latin typeface="Georgia" panose="02040502050405020303" pitchFamily="18" charset="0"/>
              </a:rPr>
              <a:t>При цьому, ПрАТ "Галичина" виступало </a:t>
            </a:r>
            <a:r>
              <a:rPr lang="uk-UA" sz="1600" b="1" i="1" dirty="0">
                <a:latin typeface="Georgia" panose="02040502050405020303" pitchFamily="18" charset="0"/>
              </a:rPr>
              <a:t>як позичальник за кредитом</a:t>
            </a:r>
            <a:r>
              <a:rPr lang="uk-UA" sz="1600" i="1" dirty="0">
                <a:latin typeface="Georgia" panose="02040502050405020303" pitchFamily="18" charset="0"/>
              </a:rPr>
              <a:t>, вимога до якого забезпечена майном самого позичальника (за Кредитним договором № 151213К8, Кредитним договором №151214К5 та Кредитним договором № 6013V3) </a:t>
            </a:r>
            <a:r>
              <a:rPr lang="uk-UA" sz="1600" b="1" i="1" dirty="0">
                <a:latin typeface="Georgia" panose="02040502050405020303" pitchFamily="18" charset="0"/>
              </a:rPr>
              <a:t>так і лише майновим поручителем</a:t>
            </a:r>
            <a:r>
              <a:rPr lang="uk-UA" sz="1600" i="1" dirty="0">
                <a:latin typeface="Georgia" panose="02040502050405020303" pitchFamily="18" charset="0"/>
              </a:rPr>
              <a:t> (за Кредитними договорами № 151407К37 та № 151208К34, позичальником за якими є ПАТ "</a:t>
            </a:r>
            <a:r>
              <a:rPr lang="uk-UA" sz="1600" i="1" dirty="0" err="1">
                <a:latin typeface="Georgia" panose="02040502050405020303" pitchFamily="18" charset="0"/>
              </a:rPr>
              <a:t>Ковельмолоко</a:t>
            </a:r>
            <a:r>
              <a:rPr lang="uk-UA" sz="1600" i="1" dirty="0">
                <a:latin typeface="Georgia" panose="02040502050405020303" pitchFamily="18" charset="0"/>
              </a:rPr>
              <a:t>").</a:t>
            </a:r>
            <a:endParaRPr lang="en-US" sz="1600" dirty="0">
              <a:latin typeface="Georgia" panose="02040502050405020303" pitchFamily="18" charset="0"/>
            </a:endParaRPr>
          </a:p>
          <a:p>
            <a:pPr fontAlgn="base">
              <a:tabLst>
                <a:tab pos="270510" algn="l"/>
              </a:tabLst>
            </a:pPr>
            <a:r>
              <a:rPr lang="uk-UA" sz="1600" dirty="0">
                <a:latin typeface="Georgia" panose="02040502050405020303" pitchFamily="18" charset="0"/>
              </a:rPr>
              <a:t> </a:t>
            </a:r>
            <a:endParaRPr lang="en-US" sz="1600" dirty="0">
              <a:latin typeface="Georgia" panose="02040502050405020303" pitchFamily="18" charset="0"/>
            </a:endParaRPr>
          </a:p>
          <a:p>
            <a:pPr algn="just" fontAlgn="base">
              <a:tabLst>
                <a:tab pos="270510" algn="l"/>
              </a:tabLst>
            </a:pPr>
            <a:r>
              <a:rPr lang="uk-UA" sz="1600" i="1" dirty="0">
                <a:latin typeface="Georgia" panose="02040502050405020303" pitchFamily="18" charset="0"/>
              </a:rPr>
              <a:t>Зважаючи на викладене, колегія суддів касаційної інстанції дійшла висновку про обґрунтованість в цій частині доводів скаржника та помилковість висновків господарського суду апеляційної інстанції стосовно необхідності при включенні до окремої черги вимог виходити із договірної вартості предметів іпотеки (застави), яка була зазначена сторонами у забезпечувальних договорах на момент їх укладення банком та боржником.</a:t>
            </a:r>
            <a:endParaRPr lang="en-US" sz="1600" dirty="0">
              <a:latin typeface="Georgia" panose="02040502050405020303" pitchFamily="18" charset="0"/>
            </a:endParaRPr>
          </a:p>
          <a:p>
            <a:pPr algn="just" fontAlgn="base">
              <a:tabLst>
                <a:tab pos="270510" algn="l"/>
              </a:tabLst>
            </a:pPr>
            <a:r>
              <a:rPr lang="uk-UA" sz="1600" i="1" dirty="0">
                <a:latin typeface="Georgia" panose="02040502050405020303" pitchFamily="18" charset="0"/>
              </a:rPr>
              <a:t> </a:t>
            </a:r>
            <a:endParaRPr lang="en-US" sz="1600" dirty="0">
              <a:latin typeface="Georgia" panose="02040502050405020303" pitchFamily="18" charset="0"/>
            </a:endParaRPr>
          </a:p>
          <a:p>
            <a:pPr algn="just" fontAlgn="base">
              <a:tabLst>
                <a:tab pos="270510" algn="l"/>
              </a:tabLst>
            </a:pPr>
            <a:r>
              <a:rPr lang="uk-UA" sz="1600" i="1" dirty="0">
                <a:latin typeface="Georgia" panose="02040502050405020303" pitchFamily="18" charset="0"/>
              </a:rPr>
              <a:t>Крім цього, як вірно було встановлено судом першої інстанції та не спростовано під час касаційного провадження АТ "Укрексімбанк" відповідну заяву про відмову від забезпечення до суду не подавав.»</a:t>
            </a:r>
            <a:endParaRPr lang="en-US" sz="1600" dirty="0">
              <a:effectLst/>
              <a:latin typeface="Georgia" panose="02040502050405020303" pitchFamily="18" charset="0"/>
            </a:endParaRPr>
          </a:p>
        </p:txBody>
      </p:sp>
    </p:spTree>
    <p:extLst>
      <p:ext uri="{BB962C8B-B14F-4D97-AF65-F5344CB8AC3E}">
        <p14:creationId xmlns:p14="http://schemas.microsoft.com/office/powerpoint/2010/main" val="71861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pic>
        <p:nvPicPr>
          <p:cNvPr id="8" name="Рисунок 7">
            <a:extLst>
              <a:ext uri="{FF2B5EF4-FFF2-40B4-BE49-F238E27FC236}">
                <a16:creationId xmlns:a16="http://schemas.microsoft.com/office/drawing/2014/main" id="{331DE9F2-7D7B-4880-88DC-DBA312869DA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8509" y="485654"/>
            <a:ext cx="1177655" cy="1177655"/>
          </a:xfrm>
          <a:prstGeom prst="rect">
            <a:avLst/>
          </a:prstGeom>
        </p:spPr>
      </p:pic>
      <p:sp>
        <p:nvSpPr>
          <p:cNvPr id="6" name="Прямоугольник 5"/>
          <p:cNvSpPr/>
          <p:nvPr/>
        </p:nvSpPr>
        <p:spPr>
          <a:xfrm>
            <a:off x="2709202" y="612816"/>
            <a:ext cx="8334734" cy="923330"/>
          </a:xfrm>
          <a:prstGeom prst="rect">
            <a:avLst/>
          </a:prstGeom>
        </p:spPr>
        <p:txBody>
          <a:bodyPr wrap="square">
            <a:spAutoFit/>
          </a:bodyPr>
          <a:lstStyle/>
          <a:p>
            <a:pPr algn="ctr" fontAlgn="base">
              <a:tabLst>
                <a:tab pos="270510" algn="l"/>
              </a:tabLst>
            </a:pPr>
            <a:r>
              <a:rPr lang="uk-UA" b="1" dirty="0">
                <a:solidFill>
                  <a:srgbClr val="277267"/>
                </a:solidFill>
                <a:latin typeface="Georgia" panose="02040502050405020303" pitchFamily="18" charset="0"/>
                <a:ea typeface="Times New Roman" panose="02020603050405020304" pitchFamily="18" charset="0"/>
              </a:rPr>
              <a:t>Північний апеляційний господарський суд у Постанові від 27.03.2019 року у справі № 910/3262/16 про банкрутство ПрАТ «</a:t>
            </a:r>
            <a:r>
              <a:rPr lang="uk-UA" b="1" dirty="0" err="1">
                <a:solidFill>
                  <a:srgbClr val="277267"/>
                </a:solidFill>
                <a:latin typeface="Georgia" panose="02040502050405020303" pitchFamily="18" charset="0"/>
                <a:ea typeface="Times New Roman" panose="02020603050405020304" pitchFamily="18" charset="0"/>
              </a:rPr>
              <a:t>Азовзагальмаш</a:t>
            </a:r>
            <a:r>
              <a:rPr lang="uk-UA" b="1" dirty="0">
                <a:solidFill>
                  <a:srgbClr val="277267"/>
                </a:solidFill>
                <a:latin typeface="Georgia" panose="02040502050405020303" pitchFamily="18" charset="0"/>
                <a:ea typeface="Times New Roman" panose="02020603050405020304" pitchFamily="18" charset="0"/>
              </a:rPr>
              <a:t>» дійшов до тотожних висновків</a:t>
            </a:r>
            <a:endParaRPr lang="en-US" b="1" dirty="0">
              <a:solidFill>
                <a:srgbClr val="277267"/>
              </a:solidFill>
              <a:latin typeface="Georgia" panose="02040502050405020303" pitchFamily="18" charset="0"/>
              <a:ea typeface="Times New Roman" panose="02020603050405020304" pitchFamily="18" charset="0"/>
            </a:endParaRPr>
          </a:p>
        </p:txBody>
      </p:sp>
      <p:sp>
        <p:nvSpPr>
          <p:cNvPr id="3" name="Прямоугольник 2">
            <a:extLst>
              <a:ext uri="{FF2B5EF4-FFF2-40B4-BE49-F238E27FC236}">
                <a16:creationId xmlns:a16="http://schemas.microsoft.com/office/drawing/2014/main" id="{10BEC25F-9C36-48BE-AE6C-574506016FEB}"/>
              </a:ext>
            </a:extLst>
          </p:cNvPr>
          <p:cNvSpPr/>
          <p:nvPr/>
        </p:nvSpPr>
        <p:spPr>
          <a:xfrm>
            <a:off x="914400" y="2471411"/>
            <a:ext cx="10053635" cy="2308324"/>
          </a:xfrm>
          <a:prstGeom prst="rect">
            <a:avLst/>
          </a:prstGeom>
        </p:spPr>
        <p:txBody>
          <a:bodyPr wrap="square">
            <a:spAutoFit/>
          </a:bodyPr>
          <a:lstStyle/>
          <a:p>
            <a:pPr algn="just">
              <a:spcAft>
                <a:spcPts val="0"/>
              </a:spcAft>
            </a:pPr>
            <a:r>
              <a:rPr lang="uk-UA" sz="1600" dirty="0">
                <a:solidFill>
                  <a:srgbClr val="000000"/>
                </a:solidFill>
                <a:latin typeface="Georgia" panose="02040502050405020303" pitchFamily="18" charset="0"/>
              </a:rPr>
              <a:t>«</a:t>
            </a:r>
            <a:r>
              <a:rPr lang="uk-UA" sz="1600" i="1" dirty="0">
                <a:solidFill>
                  <a:srgbClr val="000000"/>
                </a:solidFill>
                <a:latin typeface="Georgia" panose="02040502050405020303" pitchFamily="18" charset="0"/>
              </a:rPr>
              <a:t>Таким чином, з урахуванням правової позиції, викладеної у постанові Великої Палати Верховного Суду від 15.05.2018 у справі № 902/492/17, судова колегія прийшла до висновку, що за наслідками розгляду реєстру вимог кредиторів, суд мав визнати та включити до реєстру зазначені вимоги кредиторів окремо, як такі, що забезпечені заставою майна боржника, а саме, вимоги:</a:t>
            </a:r>
            <a:endParaRPr lang="uk-UA" sz="1600" dirty="0"/>
          </a:p>
          <a:p>
            <a:pPr algn="just">
              <a:spcAft>
                <a:spcPts val="0"/>
              </a:spcAft>
            </a:pPr>
            <a:r>
              <a:rPr lang="uk-UA" sz="1600" i="1" dirty="0">
                <a:latin typeface="Georgia" panose="02040502050405020303" pitchFamily="18" charset="0"/>
              </a:rPr>
              <a:t> </a:t>
            </a:r>
            <a:endParaRPr lang="uk-UA" sz="1600" dirty="0"/>
          </a:p>
          <a:p>
            <a:pPr algn="just">
              <a:spcAft>
                <a:spcPts val="0"/>
              </a:spcAft>
            </a:pPr>
            <a:r>
              <a:rPr lang="uk-UA" sz="1600" i="1" dirty="0">
                <a:solidFill>
                  <a:srgbClr val="000000"/>
                </a:solidFill>
                <a:latin typeface="Georgia" panose="02040502050405020303" pitchFamily="18" charset="0"/>
              </a:rPr>
              <a:t>- ПАТ «Дельта Банк» у розмірі </a:t>
            </a:r>
            <a:r>
              <a:rPr lang="uk-UA" sz="1600" b="1" i="1" dirty="0">
                <a:solidFill>
                  <a:srgbClr val="000000"/>
                </a:solidFill>
                <a:latin typeface="Georgia" panose="02040502050405020303" pitchFamily="18" charset="0"/>
              </a:rPr>
              <a:t>1 778 758 069,99 грн</a:t>
            </a:r>
            <a:r>
              <a:rPr lang="uk-UA" sz="1600" i="1" dirty="0">
                <a:solidFill>
                  <a:srgbClr val="000000"/>
                </a:solidFill>
                <a:latin typeface="Georgia" panose="02040502050405020303" pitchFamily="18" charset="0"/>
              </a:rPr>
              <a:t>.,</a:t>
            </a:r>
            <a:endParaRPr lang="uk-UA" sz="1600" dirty="0"/>
          </a:p>
          <a:p>
            <a:pPr algn="just">
              <a:spcAft>
                <a:spcPts val="0"/>
              </a:spcAft>
            </a:pPr>
            <a:r>
              <a:rPr lang="uk-UA" sz="1600" i="1" dirty="0">
                <a:solidFill>
                  <a:srgbClr val="000000"/>
                </a:solidFill>
                <a:latin typeface="Georgia" panose="02040502050405020303" pitchFamily="18" charset="0"/>
              </a:rPr>
              <a:t>- ПАТ «СБЕРБАНК» у розмірі </a:t>
            </a:r>
            <a:r>
              <a:rPr lang="uk-UA" sz="1600" b="1" i="1" dirty="0">
                <a:solidFill>
                  <a:srgbClr val="000000"/>
                </a:solidFill>
                <a:latin typeface="Georgia" panose="02040502050405020303" pitchFamily="18" charset="0"/>
              </a:rPr>
              <a:t>2 729 470 061,14 грн</a:t>
            </a:r>
            <a:r>
              <a:rPr lang="uk-UA" sz="1600" i="1" dirty="0">
                <a:solidFill>
                  <a:srgbClr val="000000"/>
                </a:solidFill>
                <a:latin typeface="Georgia" panose="02040502050405020303" pitchFamily="18" charset="0"/>
              </a:rPr>
              <a:t>.,</a:t>
            </a:r>
            <a:endParaRPr lang="uk-UA" sz="1600" dirty="0"/>
          </a:p>
          <a:p>
            <a:pPr algn="just">
              <a:spcAft>
                <a:spcPts val="0"/>
              </a:spcAft>
            </a:pPr>
            <a:r>
              <a:rPr lang="uk-UA" sz="1600" i="1" dirty="0">
                <a:solidFill>
                  <a:srgbClr val="000000"/>
                </a:solidFill>
                <a:latin typeface="Georgia" panose="02040502050405020303" pitchFamily="18" charset="0"/>
              </a:rPr>
              <a:t>- ПАТ «Державний експертно-імпортний банк України» у розмірі </a:t>
            </a:r>
            <a:r>
              <a:rPr lang="uk-UA" sz="1600" b="1" i="1" dirty="0">
                <a:solidFill>
                  <a:srgbClr val="000000"/>
                </a:solidFill>
                <a:latin typeface="Georgia" panose="02040502050405020303" pitchFamily="18" charset="0"/>
              </a:rPr>
              <a:t>4 963 438 524,79 грн</a:t>
            </a:r>
            <a:r>
              <a:rPr lang="uk-UA" sz="1600" i="1" dirty="0">
                <a:solidFill>
                  <a:srgbClr val="000000"/>
                </a:solidFill>
                <a:latin typeface="Georgia" panose="02040502050405020303" pitchFamily="18" charset="0"/>
              </a:rPr>
              <a:t>.,</a:t>
            </a:r>
            <a:endParaRPr lang="uk-UA" sz="1600" dirty="0"/>
          </a:p>
          <a:p>
            <a:pPr algn="just">
              <a:spcAft>
                <a:spcPts val="0"/>
              </a:spcAft>
            </a:pPr>
            <a:r>
              <a:rPr lang="uk-UA" sz="1600" i="1" dirty="0">
                <a:solidFill>
                  <a:srgbClr val="000000"/>
                </a:solidFill>
                <a:latin typeface="Georgia" panose="02040502050405020303" pitchFamily="18" charset="0"/>
              </a:rPr>
              <a:t>- ПАТ «Райффайзен Банк Аваль» у розмірі </a:t>
            </a:r>
            <a:r>
              <a:rPr lang="uk-UA" sz="1600" b="1" i="1" dirty="0">
                <a:solidFill>
                  <a:srgbClr val="000000"/>
                </a:solidFill>
                <a:latin typeface="Georgia" panose="02040502050405020303" pitchFamily="18" charset="0"/>
              </a:rPr>
              <a:t>1 417 765 404,66 грн</a:t>
            </a:r>
            <a:r>
              <a:rPr lang="uk-UA" sz="1600" i="1" dirty="0">
                <a:solidFill>
                  <a:srgbClr val="000000"/>
                </a:solidFill>
                <a:latin typeface="Georgia" panose="02040502050405020303" pitchFamily="18" charset="0"/>
              </a:rPr>
              <a:t>.</a:t>
            </a:r>
            <a:r>
              <a:rPr lang="uk-UA" sz="1600" dirty="0">
                <a:solidFill>
                  <a:srgbClr val="000000"/>
                </a:solidFill>
                <a:latin typeface="Georgia" panose="02040502050405020303" pitchFamily="18" charset="0"/>
              </a:rPr>
              <a:t>».</a:t>
            </a:r>
            <a:endParaRPr lang="uk-UA" sz="1600" dirty="0">
              <a:effectLst/>
            </a:endParaRPr>
          </a:p>
        </p:txBody>
      </p:sp>
    </p:spTree>
    <p:extLst>
      <p:ext uri="{BB962C8B-B14F-4D97-AF65-F5344CB8AC3E}">
        <p14:creationId xmlns:p14="http://schemas.microsoft.com/office/powerpoint/2010/main" val="258838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2" name="Прямоугольник 1"/>
          <p:cNvSpPr/>
          <p:nvPr/>
        </p:nvSpPr>
        <p:spPr>
          <a:xfrm>
            <a:off x="1555088" y="0"/>
            <a:ext cx="8222974" cy="1015663"/>
          </a:xfrm>
          <a:prstGeom prst="rect">
            <a:avLst/>
          </a:prstGeom>
        </p:spPr>
        <p:txBody>
          <a:bodyPr wrap="square">
            <a:spAutoFit/>
          </a:bodyPr>
          <a:lstStyle/>
          <a:p>
            <a:pPr algn="ctr" fontAlgn="base">
              <a:tabLst>
                <a:tab pos="270510" algn="l"/>
              </a:tabLst>
            </a:pPr>
            <a:endParaRPr lang="ru-RU" sz="2000" dirty="0">
              <a:latin typeface="Georgia" panose="02040502050405020303" pitchFamily="18" charset="0"/>
              <a:ea typeface="Times New Roman" panose="02020603050405020304" pitchFamily="18" charset="0"/>
            </a:endParaRPr>
          </a:p>
          <a:p>
            <a:pPr algn="ctr" fontAlgn="base">
              <a:tabLst>
                <a:tab pos="270510" algn="l"/>
              </a:tabLst>
            </a:pPr>
            <a:r>
              <a:rPr lang="ru-RU" sz="2000" b="1" dirty="0" err="1">
                <a:latin typeface="Georgia" panose="02040502050405020303" pitchFamily="18" charset="0"/>
                <a:ea typeface="Times New Roman" panose="02020603050405020304" pitchFamily="18" charset="0"/>
              </a:rPr>
              <a:t>Застосування</a:t>
            </a:r>
            <a:r>
              <a:rPr lang="ru-RU" sz="2000" b="1" dirty="0">
                <a:latin typeface="Georgia" panose="02040502050405020303" pitchFamily="18" charset="0"/>
                <a:ea typeface="Times New Roman" panose="02020603050405020304" pitchFamily="18" charset="0"/>
              </a:rPr>
              <a:t> </a:t>
            </a:r>
            <a:r>
              <a:rPr lang="ru-RU" sz="2000" b="1" dirty="0" err="1">
                <a:latin typeface="Georgia" panose="02040502050405020303" pitchFamily="18" charset="0"/>
                <a:ea typeface="Times New Roman" panose="02020603050405020304" pitchFamily="18" charset="0"/>
              </a:rPr>
              <a:t>інституту</a:t>
            </a:r>
            <a:r>
              <a:rPr lang="ru-RU" sz="2000" b="1" dirty="0">
                <a:latin typeface="Georgia" panose="02040502050405020303" pitchFamily="18" charset="0"/>
                <a:ea typeface="Times New Roman" panose="02020603050405020304" pitchFamily="18" charset="0"/>
              </a:rPr>
              <a:t> </a:t>
            </a:r>
            <a:r>
              <a:rPr lang="ru-RU" sz="2000" b="1" dirty="0" err="1">
                <a:latin typeface="Georgia" panose="02040502050405020303" pitchFamily="18" charset="0"/>
                <a:ea typeface="Times New Roman" panose="02020603050405020304" pitchFamily="18" charset="0"/>
              </a:rPr>
              <a:t>позовної</a:t>
            </a:r>
            <a:r>
              <a:rPr lang="ru-RU" sz="2000" b="1" dirty="0">
                <a:latin typeface="Georgia" panose="02040502050405020303" pitchFamily="18" charset="0"/>
                <a:ea typeface="Times New Roman" panose="02020603050405020304" pitchFamily="18" charset="0"/>
              </a:rPr>
              <a:t> </a:t>
            </a:r>
            <a:r>
              <a:rPr lang="ru-RU" sz="2000" b="1" dirty="0" err="1">
                <a:latin typeface="Georgia" panose="02040502050405020303" pitchFamily="18" charset="0"/>
                <a:ea typeface="Times New Roman" panose="02020603050405020304" pitchFamily="18" charset="0"/>
              </a:rPr>
              <a:t>давності</a:t>
            </a:r>
            <a:r>
              <a:rPr lang="ru-RU" sz="2000" b="1" dirty="0">
                <a:latin typeface="Georgia" panose="02040502050405020303" pitchFamily="18" charset="0"/>
                <a:ea typeface="Times New Roman" panose="02020603050405020304" pitchFamily="18" charset="0"/>
              </a:rPr>
              <a:t> до </a:t>
            </a:r>
            <a:r>
              <a:rPr lang="ru-RU" sz="2000" b="1" dirty="0" err="1">
                <a:latin typeface="Georgia" panose="02040502050405020303" pitchFamily="18" charset="0"/>
                <a:ea typeface="Times New Roman" panose="02020603050405020304" pitchFamily="18" charset="0"/>
              </a:rPr>
              <a:t>забезпечених</a:t>
            </a:r>
            <a:r>
              <a:rPr lang="ru-RU" sz="2000" b="1" dirty="0">
                <a:latin typeface="Georgia" panose="02040502050405020303" pitchFamily="18" charset="0"/>
                <a:ea typeface="Times New Roman" panose="02020603050405020304" pitchFamily="18" charset="0"/>
              </a:rPr>
              <a:t> </a:t>
            </a:r>
            <a:r>
              <a:rPr lang="ru-RU" sz="2000" b="1" dirty="0" err="1">
                <a:latin typeface="Georgia" panose="02040502050405020303" pitchFamily="18" charset="0"/>
                <a:ea typeface="Times New Roman" panose="02020603050405020304" pitchFamily="18" charset="0"/>
              </a:rPr>
              <a:t>вимог</a:t>
            </a:r>
            <a:r>
              <a:rPr lang="ru-RU" sz="2000" b="1" dirty="0">
                <a:latin typeface="Georgia" panose="02040502050405020303" pitchFamily="18" charset="0"/>
                <a:ea typeface="Times New Roman" panose="02020603050405020304" pitchFamily="18" charset="0"/>
              </a:rPr>
              <a:t> </a:t>
            </a:r>
            <a:r>
              <a:rPr lang="ru-RU" sz="2000" b="1" dirty="0" err="1">
                <a:latin typeface="Georgia" panose="02040502050405020303" pitchFamily="18" charset="0"/>
                <a:ea typeface="Times New Roman" panose="02020603050405020304" pitchFamily="18" charset="0"/>
              </a:rPr>
              <a:t>кредиторів</a:t>
            </a:r>
            <a:r>
              <a:rPr lang="ru-RU" sz="2000" b="1" dirty="0">
                <a:latin typeface="Georgia" panose="02040502050405020303" pitchFamily="18" charset="0"/>
                <a:ea typeface="Times New Roman" panose="02020603050405020304" pitchFamily="18" charset="0"/>
              </a:rPr>
              <a:t> у </a:t>
            </a:r>
            <a:r>
              <a:rPr lang="ru-RU" sz="2000" b="1" dirty="0" err="1">
                <a:latin typeface="Georgia" panose="02040502050405020303" pitchFamily="18" charset="0"/>
                <a:ea typeface="Times New Roman" panose="02020603050405020304" pitchFamily="18" charset="0"/>
              </a:rPr>
              <a:t>справі</a:t>
            </a:r>
            <a:r>
              <a:rPr lang="ru-RU" sz="2000" b="1" dirty="0">
                <a:latin typeface="Georgia" panose="02040502050405020303" pitchFamily="18" charset="0"/>
                <a:ea typeface="Times New Roman" panose="02020603050405020304" pitchFamily="18" charset="0"/>
              </a:rPr>
              <a:t> про </a:t>
            </a:r>
            <a:r>
              <a:rPr lang="ru-RU" sz="2000" b="1" dirty="0" err="1">
                <a:latin typeface="Georgia" panose="02040502050405020303" pitchFamily="18" charset="0"/>
                <a:ea typeface="Times New Roman" panose="02020603050405020304" pitchFamily="18" charset="0"/>
              </a:rPr>
              <a:t>банкрутство</a:t>
            </a:r>
            <a:endParaRPr lang="ru-RU" sz="2000" b="1" dirty="0">
              <a:latin typeface="Georgia" panose="02040502050405020303" pitchFamily="18" charset="0"/>
              <a:ea typeface="Times New Roman" panose="02020603050405020304" pitchFamily="18" charset="0"/>
            </a:endParaRPr>
          </a:p>
        </p:txBody>
      </p:sp>
      <p:sp>
        <p:nvSpPr>
          <p:cNvPr id="3" name="Прямоугольник 2"/>
          <p:cNvSpPr/>
          <p:nvPr/>
        </p:nvSpPr>
        <p:spPr>
          <a:xfrm>
            <a:off x="719735" y="2537839"/>
            <a:ext cx="10618305" cy="1538883"/>
          </a:xfrm>
          <a:prstGeom prst="rect">
            <a:avLst/>
          </a:prstGeom>
        </p:spPr>
        <p:txBody>
          <a:bodyPr wrap="square">
            <a:spAutoFit/>
          </a:bodyPr>
          <a:lstStyle/>
          <a:p>
            <a:pPr algn="ctr" fontAlgn="base">
              <a:tabLst>
                <a:tab pos="270510" algn="l"/>
              </a:tabLst>
            </a:pPr>
            <a:r>
              <a:rPr lang="uk-UA" sz="2000" dirty="0">
                <a:latin typeface="Georgia" panose="02040502050405020303" pitchFamily="18" charset="0"/>
                <a:ea typeface="Times New Roman" panose="02020603050405020304" pitchFamily="18" charset="0"/>
              </a:rPr>
              <a:t>Справа </a:t>
            </a:r>
            <a:r>
              <a:rPr lang="uk-UA" sz="2000" b="1" dirty="0">
                <a:solidFill>
                  <a:srgbClr val="277267"/>
                </a:solidFill>
                <a:latin typeface="Georgia" panose="02040502050405020303" pitchFamily="18" charset="0"/>
                <a:ea typeface="Times New Roman" panose="02020603050405020304" pitchFamily="18" charset="0"/>
              </a:rPr>
              <a:t>№ 917/950/14 </a:t>
            </a:r>
            <a:r>
              <a:rPr lang="uk-UA" sz="2000" dirty="0">
                <a:latin typeface="Georgia" panose="02040502050405020303" pitchFamily="18" charset="0"/>
                <a:ea typeface="Times New Roman" panose="02020603050405020304" pitchFamily="18" charset="0"/>
              </a:rPr>
              <a:t>про банкрутство ПП «Фірма «Мега-</a:t>
            </a:r>
            <a:r>
              <a:rPr lang="uk-UA" sz="2000" dirty="0" err="1">
                <a:latin typeface="Georgia" panose="02040502050405020303" pitchFamily="18" charset="0"/>
                <a:ea typeface="Times New Roman" panose="02020603050405020304" pitchFamily="18" charset="0"/>
              </a:rPr>
              <a:t>Трейд</a:t>
            </a:r>
            <a:r>
              <a:rPr lang="uk-UA" sz="2000" dirty="0">
                <a:latin typeface="Georgia" panose="02040502050405020303" pitchFamily="18" charset="0"/>
                <a:ea typeface="Times New Roman" panose="02020603050405020304" pitchFamily="18" charset="0"/>
              </a:rPr>
              <a:t>»</a:t>
            </a:r>
          </a:p>
          <a:p>
            <a:pPr algn="ctr" fontAlgn="base">
              <a:tabLst>
                <a:tab pos="270510" algn="l"/>
              </a:tabLst>
            </a:pPr>
            <a:endParaRPr lang="uk-UA" sz="2000" dirty="0">
              <a:latin typeface="Georgia" panose="02040502050405020303" pitchFamily="18" charset="0"/>
              <a:ea typeface="Times New Roman" panose="02020603050405020304" pitchFamily="18" charset="0"/>
            </a:endParaRPr>
          </a:p>
          <a:p>
            <a:pPr algn="ctr" fontAlgn="base">
              <a:tabLst>
                <a:tab pos="270510" algn="l"/>
              </a:tabLst>
            </a:pPr>
            <a:r>
              <a:rPr lang="uk-UA" i="1" dirty="0">
                <a:latin typeface="Georgia" panose="02040502050405020303" pitchFamily="18" charset="0"/>
                <a:ea typeface="Times New Roman" panose="02020603050405020304" pitchFamily="18" charset="0"/>
              </a:rPr>
              <a:t>Постановою Касаційного господарського суду від 12.02.2019 року фактично підтверджено правомірність відмови у визнанні вимог забезпеченого кредитора у зв’язку зі </a:t>
            </a:r>
            <a:r>
              <a:rPr lang="uk-UA" i="1" dirty="0" err="1">
                <a:latin typeface="Georgia" panose="02040502050405020303" pitchFamily="18" charset="0"/>
                <a:ea typeface="Times New Roman" panose="02020603050405020304" pitchFamily="18" charset="0"/>
              </a:rPr>
              <a:t>спливом</a:t>
            </a:r>
            <a:r>
              <a:rPr lang="uk-UA" i="1" dirty="0">
                <a:latin typeface="Georgia" panose="02040502050405020303" pitchFamily="18" charset="0"/>
                <a:ea typeface="Times New Roman" panose="02020603050405020304" pitchFamily="18" charset="0"/>
              </a:rPr>
              <a:t> позовної давності. </a:t>
            </a:r>
            <a:endParaRPr lang="en-US" i="1" dirty="0">
              <a:latin typeface="Georgia" panose="02040502050405020303" pitchFamily="18" charset="0"/>
              <a:ea typeface="Times New Roman" panose="02020603050405020304" pitchFamily="18" charset="0"/>
            </a:endParaRPr>
          </a:p>
        </p:txBody>
      </p:sp>
      <p:pic>
        <p:nvPicPr>
          <p:cNvPr id="7" name="Рисунок 6">
            <a:extLst>
              <a:ext uri="{FF2B5EF4-FFF2-40B4-BE49-F238E27FC236}">
                <a16:creationId xmlns:a16="http://schemas.microsoft.com/office/drawing/2014/main" id="{2A2771F4-A36F-49F8-8297-98255E2A36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25603" y="245875"/>
            <a:ext cx="9086462" cy="919198"/>
          </a:xfrm>
          <a:prstGeom prst="rect">
            <a:avLst/>
          </a:prstGeom>
        </p:spPr>
      </p:pic>
      <p:pic>
        <p:nvPicPr>
          <p:cNvPr id="6" name="Рисунок 5">
            <a:extLst>
              <a:ext uri="{FF2B5EF4-FFF2-40B4-BE49-F238E27FC236}">
                <a16:creationId xmlns:a16="http://schemas.microsoft.com/office/drawing/2014/main" id="{F561B979-B444-4B06-ADBA-B12E346C3A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309493" y="4283417"/>
            <a:ext cx="3838653" cy="2554449"/>
          </a:xfrm>
          <a:prstGeom prst="rect">
            <a:avLst/>
          </a:prstGeom>
          <a:effectLst>
            <a:softEdge rad="635000"/>
          </a:effectLst>
        </p:spPr>
      </p:pic>
    </p:spTree>
    <p:extLst>
      <p:ext uri="{BB962C8B-B14F-4D97-AF65-F5344CB8AC3E}">
        <p14:creationId xmlns:p14="http://schemas.microsoft.com/office/powerpoint/2010/main" val="3406198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pic>
        <p:nvPicPr>
          <p:cNvPr id="7" name="Рисунок 6">
            <a:extLst>
              <a:ext uri="{FF2B5EF4-FFF2-40B4-BE49-F238E27FC236}">
                <a16:creationId xmlns:a16="http://schemas.microsoft.com/office/drawing/2014/main" id="{2A2771F4-A36F-49F8-8297-98255E2A36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81928" y="402229"/>
            <a:ext cx="7759006" cy="919198"/>
          </a:xfrm>
          <a:prstGeom prst="rect">
            <a:avLst/>
          </a:prstGeom>
        </p:spPr>
      </p:pic>
      <p:sp>
        <p:nvSpPr>
          <p:cNvPr id="8" name="Прямоугольник 7">
            <a:extLst>
              <a:ext uri="{FF2B5EF4-FFF2-40B4-BE49-F238E27FC236}">
                <a16:creationId xmlns:a16="http://schemas.microsoft.com/office/drawing/2014/main" id="{BF92A451-35AD-451A-B0E8-68D0D75B0E4F}"/>
              </a:ext>
            </a:extLst>
          </p:cNvPr>
          <p:cNvSpPr/>
          <p:nvPr/>
        </p:nvSpPr>
        <p:spPr>
          <a:xfrm>
            <a:off x="2972504" y="538663"/>
            <a:ext cx="6096000" cy="646331"/>
          </a:xfrm>
          <a:prstGeom prst="rect">
            <a:avLst/>
          </a:prstGeom>
        </p:spPr>
        <p:txBody>
          <a:bodyPr>
            <a:spAutoFit/>
          </a:bodyPr>
          <a:lstStyle/>
          <a:p>
            <a:pPr algn="ctr" fontAlgn="base">
              <a:spcAft>
                <a:spcPts val="0"/>
              </a:spcAft>
              <a:tabLst>
                <a:tab pos="270510" algn="l"/>
              </a:tabLst>
            </a:pPr>
            <a:r>
              <a:rPr lang="uk-UA" b="1" dirty="0">
                <a:latin typeface="Georgia" panose="02040502050405020303" pitchFamily="18" charset="0"/>
                <a:ea typeface="Times New Roman" panose="02020603050405020304" pitchFamily="18" charset="0"/>
              </a:rPr>
              <a:t>Набуття забезпеченим кредитором статусу учасника в провадженні про банкрутство</a:t>
            </a:r>
            <a:endParaRPr lang="uk-UA" dirty="0">
              <a:latin typeface="Times New Roman" panose="02020603050405020304" pitchFamily="18" charset="0"/>
              <a:ea typeface="Times New Roman" panose="02020603050405020304" pitchFamily="18" charset="0"/>
            </a:endParaRPr>
          </a:p>
        </p:txBody>
      </p:sp>
      <p:sp>
        <p:nvSpPr>
          <p:cNvPr id="9" name="Прямоугольник 8">
            <a:extLst>
              <a:ext uri="{FF2B5EF4-FFF2-40B4-BE49-F238E27FC236}">
                <a16:creationId xmlns:a16="http://schemas.microsoft.com/office/drawing/2014/main" id="{46478C46-CE3F-4BF1-94C6-05655A544FB7}"/>
              </a:ext>
            </a:extLst>
          </p:cNvPr>
          <p:cNvSpPr/>
          <p:nvPr/>
        </p:nvSpPr>
        <p:spPr>
          <a:xfrm>
            <a:off x="1083578" y="3303486"/>
            <a:ext cx="10024844" cy="1477328"/>
          </a:xfrm>
          <a:prstGeom prst="rect">
            <a:avLst/>
          </a:prstGeom>
        </p:spPr>
        <p:txBody>
          <a:bodyPr wrap="square">
            <a:spAutoFit/>
          </a:bodyPr>
          <a:lstStyle/>
          <a:p>
            <a:pPr algn="ctr" fontAlgn="base">
              <a:spcAft>
                <a:spcPts val="0"/>
              </a:spcAft>
              <a:tabLst>
                <a:tab pos="270510" algn="l"/>
              </a:tabLst>
            </a:pPr>
            <a:r>
              <a:rPr lang="uk-UA" i="1" dirty="0">
                <a:latin typeface="Georgia" panose="02040502050405020303" pitchFamily="18" charset="0"/>
                <a:ea typeface="Times New Roman" panose="02020603050405020304" pitchFamily="18" charset="0"/>
              </a:rPr>
              <a:t>Постановою Касаційного господарського суду від 17.04.2018 року сформовано правовий висновок, що забезпечені кредитори набувають статусу учасника провадження у справі про банкрутство з моменту порушення такого провадження та мають процесуальне право на оскарження ухвали про порушення провадження у справі про банкрутство.</a:t>
            </a:r>
            <a:endParaRPr lang="uk-UA" i="1" dirty="0">
              <a:latin typeface="Times New Roman" panose="02020603050405020304" pitchFamily="18" charset="0"/>
              <a:ea typeface="Times New Roman" panose="02020603050405020304" pitchFamily="18" charset="0"/>
            </a:endParaRPr>
          </a:p>
        </p:txBody>
      </p:sp>
      <p:sp>
        <p:nvSpPr>
          <p:cNvPr id="10" name="Прямоугольник 9">
            <a:extLst>
              <a:ext uri="{FF2B5EF4-FFF2-40B4-BE49-F238E27FC236}">
                <a16:creationId xmlns:a16="http://schemas.microsoft.com/office/drawing/2014/main" id="{F07C4892-EDF0-4CEC-9DCC-DA5CDE2B4A55}"/>
              </a:ext>
            </a:extLst>
          </p:cNvPr>
          <p:cNvSpPr/>
          <p:nvPr/>
        </p:nvSpPr>
        <p:spPr>
          <a:xfrm>
            <a:off x="2183938" y="2326386"/>
            <a:ext cx="8881145" cy="369332"/>
          </a:xfrm>
          <a:prstGeom prst="rect">
            <a:avLst/>
          </a:prstGeom>
        </p:spPr>
        <p:txBody>
          <a:bodyPr wrap="square">
            <a:spAutoFit/>
          </a:bodyPr>
          <a:lstStyle/>
          <a:p>
            <a:r>
              <a:rPr lang="uk-UA" dirty="0">
                <a:latin typeface="Georgia" panose="02040502050405020303" pitchFamily="18" charset="0"/>
                <a:ea typeface="Times New Roman" panose="02020603050405020304" pitchFamily="18" charset="0"/>
              </a:rPr>
              <a:t>Справа </a:t>
            </a:r>
            <a:r>
              <a:rPr lang="uk-UA" b="1" dirty="0">
                <a:solidFill>
                  <a:srgbClr val="277267"/>
                </a:solidFill>
                <a:latin typeface="Georgia" panose="02040502050405020303" pitchFamily="18" charset="0"/>
                <a:ea typeface="Times New Roman" panose="02020603050405020304" pitchFamily="18" charset="0"/>
              </a:rPr>
              <a:t>№ 904/6950/17 </a:t>
            </a:r>
            <a:r>
              <a:rPr lang="uk-UA" dirty="0">
                <a:latin typeface="Georgia" panose="02040502050405020303" pitchFamily="18" charset="0"/>
                <a:ea typeface="Times New Roman" panose="02020603050405020304" pitchFamily="18" charset="0"/>
              </a:rPr>
              <a:t>про банкрутство ТОВ «ПМТЗ «Агро-Комплект»</a:t>
            </a:r>
            <a:endParaRPr lang="uk-UA" dirty="0"/>
          </a:p>
        </p:txBody>
      </p:sp>
      <p:pic>
        <p:nvPicPr>
          <p:cNvPr id="13" name="Рисунок 12">
            <a:extLst>
              <a:ext uri="{FF2B5EF4-FFF2-40B4-BE49-F238E27FC236}">
                <a16:creationId xmlns:a16="http://schemas.microsoft.com/office/drawing/2014/main" id="{6C83A370-935E-4B29-9018-5B44B46BED3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478" y="4946406"/>
            <a:ext cx="3204594" cy="1911594"/>
          </a:xfrm>
          <a:prstGeom prst="rect">
            <a:avLst/>
          </a:prstGeom>
        </p:spPr>
      </p:pic>
    </p:spTree>
    <p:extLst>
      <p:ext uri="{BB962C8B-B14F-4D97-AF65-F5344CB8AC3E}">
        <p14:creationId xmlns:p14="http://schemas.microsoft.com/office/powerpoint/2010/main" val="2493238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a:extLst>
              <a:ext uri="{FF2B5EF4-FFF2-40B4-BE49-F238E27FC236}">
                <a16:creationId xmlns:a16="http://schemas.microsoft.com/office/drawing/2014/main" id="{9843F609-AD16-4105-87A7-1D221B1F78C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2412" y="5583887"/>
            <a:ext cx="2269588" cy="1418493"/>
          </a:xfrm>
          <a:prstGeom prst="rect">
            <a:avLst/>
          </a:prstGeom>
        </p:spPr>
      </p:pic>
      <p:sp>
        <p:nvSpPr>
          <p:cNvPr id="3" name="Прямоугольник 2">
            <a:extLst>
              <a:ext uri="{FF2B5EF4-FFF2-40B4-BE49-F238E27FC236}">
                <a16:creationId xmlns:a16="http://schemas.microsoft.com/office/drawing/2014/main" id="{81F23311-728A-4279-9A79-932B360360EF}"/>
              </a:ext>
            </a:extLst>
          </p:cNvPr>
          <p:cNvSpPr/>
          <p:nvPr/>
        </p:nvSpPr>
        <p:spPr>
          <a:xfrm>
            <a:off x="2848155" y="3013501"/>
            <a:ext cx="6495689" cy="830997"/>
          </a:xfrm>
          <a:prstGeom prst="rect">
            <a:avLst/>
          </a:prstGeom>
        </p:spPr>
        <p:txBody>
          <a:bodyPr wrap="none">
            <a:spAutoFit/>
          </a:bodyPr>
          <a:lstStyle/>
          <a:p>
            <a:r>
              <a:rPr lang="uk-UA" sz="4800" b="1" kern="50" dirty="0">
                <a:solidFill>
                  <a:srgbClr val="277267"/>
                </a:solidFill>
                <a:latin typeface="Georgia" panose="02040502050405020303" pitchFamily="18" charset="0"/>
                <a:ea typeface="SimSun" panose="02010600030101010101" pitchFamily="2" charset="-122"/>
              </a:rPr>
              <a:t>ДЯКУЮ ЗА УВАГУ!</a:t>
            </a:r>
            <a:endParaRPr lang="uk-UA" sz="4800" dirty="0">
              <a:solidFill>
                <a:srgbClr val="277267"/>
              </a:solidFill>
              <a:latin typeface="Georgia" panose="02040502050405020303" pitchFamily="18" charset="0"/>
            </a:endParaRPr>
          </a:p>
        </p:txBody>
      </p:sp>
    </p:spTree>
    <p:extLst>
      <p:ext uri="{BB962C8B-B14F-4D97-AF65-F5344CB8AC3E}">
        <p14:creationId xmlns:p14="http://schemas.microsoft.com/office/powerpoint/2010/main" val="3824267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922412" y="5782953"/>
            <a:ext cx="2269588" cy="1418493"/>
          </a:xfrm>
          <a:prstGeom prst="rect">
            <a:avLst/>
          </a:prstGeom>
        </p:spPr>
      </p:pic>
      <p:sp>
        <p:nvSpPr>
          <p:cNvPr id="16" name="TextBox 15">
            <a:extLst>
              <a:ext uri="{FF2B5EF4-FFF2-40B4-BE49-F238E27FC236}">
                <a16:creationId xmlns:a16="http://schemas.microsoft.com/office/drawing/2014/main" id="{14E4A1A3-B88F-441E-8E7E-B8C6922C7706}"/>
              </a:ext>
            </a:extLst>
          </p:cNvPr>
          <p:cNvSpPr txBox="1"/>
          <p:nvPr/>
        </p:nvSpPr>
        <p:spPr>
          <a:xfrm>
            <a:off x="3331324" y="2655007"/>
            <a:ext cx="184731" cy="369332"/>
          </a:xfrm>
          <a:prstGeom prst="rect">
            <a:avLst/>
          </a:prstGeom>
          <a:noFill/>
        </p:spPr>
        <p:txBody>
          <a:bodyPr wrap="none" rtlCol="0">
            <a:spAutoFit/>
          </a:bodyPr>
          <a:lstStyle/>
          <a:p>
            <a:endParaRPr lang="uk-UA" dirty="0"/>
          </a:p>
        </p:txBody>
      </p:sp>
      <p:sp>
        <p:nvSpPr>
          <p:cNvPr id="19" name="TextBox 18">
            <a:extLst>
              <a:ext uri="{FF2B5EF4-FFF2-40B4-BE49-F238E27FC236}">
                <a16:creationId xmlns:a16="http://schemas.microsoft.com/office/drawing/2014/main" id="{BBA54BA5-0F01-48D5-AA1E-9B888005BF2E}"/>
              </a:ext>
            </a:extLst>
          </p:cNvPr>
          <p:cNvSpPr txBox="1"/>
          <p:nvPr/>
        </p:nvSpPr>
        <p:spPr>
          <a:xfrm>
            <a:off x="3483724" y="2807407"/>
            <a:ext cx="184731" cy="369332"/>
          </a:xfrm>
          <a:prstGeom prst="rect">
            <a:avLst/>
          </a:prstGeom>
          <a:noFill/>
        </p:spPr>
        <p:txBody>
          <a:bodyPr wrap="none" rtlCol="0">
            <a:spAutoFit/>
          </a:bodyPr>
          <a:lstStyle/>
          <a:p>
            <a:endParaRPr lang="uk-UA" dirty="0"/>
          </a:p>
        </p:txBody>
      </p:sp>
      <p:sp>
        <p:nvSpPr>
          <p:cNvPr id="39" name="Прямоугольник 38">
            <a:extLst>
              <a:ext uri="{FF2B5EF4-FFF2-40B4-BE49-F238E27FC236}">
                <a16:creationId xmlns:a16="http://schemas.microsoft.com/office/drawing/2014/main" id="{73B76960-67BB-4371-A009-71699BFFC9F4}"/>
              </a:ext>
            </a:extLst>
          </p:cNvPr>
          <p:cNvSpPr/>
          <p:nvPr/>
        </p:nvSpPr>
        <p:spPr>
          <a:xfrm>
            <a:off x="181035" y="1449152"/>
            <a:ext cx="5328910" cy="5204695"/>
          </a:xfrm>
          <a:prstGeom prst="rect">
            <a:avLst/>
          </a:prstGeom>
        </p:spPr>
        <p:txBody>
          <a:bodyPr wrap="square">
            <a:spAutoFit/>
          </a:bodyPr>
          <a:lstStyle/>
          <a:p>
            <a:pPr marL="285750" lvl="0" indent="-285750" algn="just">
              <a:lnSpc>
                <a:spcPct val="107000"/>
              </a:lnSpc>
              <a:spcAft>
                <a:spcPts val="800"/>
              </a:spcAft>
              <a:buBlip>
                <a:blip r:embed="rId3"/>
              </a:buBlip>
            </a:pPr>
            <a:r>
              <a:rPr lang="uk-UA" dirty="0">
                <a:latin typeface="Georgia" panose="02040502050405020303" pitchFamily="18" charset="0"/>
                <a:ea typeface="Calibri" panose="020F0502020204030204" pitchFamily="34" charset="0"/>
                <a:cs typeface="Times New Roman" panose="02020603050405020304" pitchFamily="18" charset="0"/>
              </a:rPr>
              <a:t>Задоволення позачергово вимог кредиторів за рахунок предметів застави/іпотеки;</a:t>
            </a:r>
            <a:endParaRPr lang="en-US"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07000"/>
              </a:lnSpc>
              <a:spcAft>
                <a:spcPts val="800"/>
              </a:spcAft>
            </a:pPr>
            <a:endParaRPr lang="uk-UA"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ru-RU" dirty="0" err="1">
                <a:latin typeface="Georgia" panose="02040502050405020303" pitchFamily="18" charset="0"/>
                <a:ea typeface="Calibri" panose="020F0502020204030204" pitchFamily="34" charset="0"/>
                <a:cs typeface="Times New Roman" panose="02020603050405020304" pitchFamily="18" charset="0"/>
              </a:rPr>
              <a:t>Автоматичне</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включення</a:t>
            </a:r>
            <a:r>
              <a:rPr lang="ru-RU" dirty="0">
                <a:latin typeface="Georgia" panose="02040502050405020303" pitchFamily="18" charset="0"/>
                <a:ea typeface="Calibri" panose="020F0502020204030204" pitchFamily="34" charset="0"/>
                <a:cs typeface="Times New Roman" panose="02020603050405020304" pitchFamily="18" charset="0"/>
              </a:rPr>
              <a:t> до </a:t>
            </a:r>
            <a:r>
              <a:rPr lang="ru-RU" dirty="0" err="1">
                <a:latin typeface="Georgia" panose="02040502050405020303" pitchFamily="18" charset="0"/>
                <a:ea typeface="Calibri" panose="020F0502020204030204" pitchFamily="34" charset="0"/>
                <a:cs typeface="Times New Roman" panose="02020603050405020304" pitchFamily="18" charset="0"/>
              </a:rPr>
              <a:t>реєстру</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вимог</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кредиторів</a:t>
            </a:r>
            <a:r>
              <a:rPr lang="ru-RU" dirty="0">
                <a:latin typeface="Georgia" panose="02040502050405020303" pitchFamily="18" charset="0"/>
                <a:ea typeface="Calibri" panose="020F0502020204030204" pitchFamily="34" charset="0"/>
                <a:cs typeface="Times New Roman" panose="02020603050405020304" pitchFamily="18" charset="0"/>
              </a:rPr>
              <a:t> без </a:t>
            </a:r>
            <a:r>
              <a:rPr lang="ru-RU" dirty="0" err="1">
                <a:latin typeface="Georgia" panose="02040502050405020303" pitchFamily="18" charset="0"/>
                <a:ea typeface="Calibri" panose="020F0502020204030204" pitchFamily="34" charset="0"/>
                <a:cs typeface="Times New Roman" panose="02020603050405020304" pitchFamily="18" charset="0"/>
              </a:rPr>
              <a:t>необхідності</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подання</a:t>
            </a:r>
            <a:r>
              <a:rPr lang="ru-RU" dirty="0">
                <a:latin typeface="Georgia" panose="02040502050405020303" pitchFamily="18" charset="0"/>
                <a:ea typeface="Calibri" panose="020F0502020204030204" pitchFamily="34" charset="0"/>
                <a:cs typeface="Times New Roman" panose="02020603050405020304" pitchFamily="18" charset="0"/>
              </a:rPr>
              <a:t> заяви в межах 30-ти денного строку;</a:t>
            </a:r>
            <a:endParaRPr lang="en-US"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07000"/>
              </a:lnSpc>
              <a:spcAft>
                <a:spcPts val="800"/>
              </a:spcAft>
            </a:pPr>
            <a:endParaRPr lang="ru-RU"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ru-RU" dirty="0">
                <a:latin typeface="Georgia" panose="02040502050405020303" pitchFamily="18" charset="0"/>
                <a:ea typeface="Calibri" panose="020F0502020204030204" pitchFamily="34" charset="0"/>
                <a:cs typeface="Times New Roman" panose="02020603050405020304" pitchFamily="18" charset="0"/>
              </a:rPr>
              <a:t>Право </a:t>
            </a:r>
            <a:r>
              <a:rPr lang="ru-RU" dirty="0" err="1">
                <a:latin typeface="Georgia" panose="02040502050405020303" pitchFamily="18" charset="0"/>
                <a:ea typeface="Calibri" panose="020F0502020204030204" pitchFamily="34" charset="0"/>
                <a:cs typeface="Times New Roman" panose="02020603050405020304" pitchFamily="18" charset="0"/>
              </a:rPr>
              <a:t>накладення</a:t>
            </a:r>
            <a:r>
              <a:rPr lang="ru-RU" dirty="0">
                <a:latin typeface="Georgia" panose="02040502050405020303" pitchFamily="18" charset="0"/>
                <a:ea typeface="Calibri" panose="020F0502020204030204" pitchFamily="34" charset="0"/>
                <a:cs typeface="Times New Roman" panose="02020603050405020304" pitchFamily="18" charset="0"/>
              </a:rPr>
              <a:t> вето на </a:t>
            </a:r>
            <a:r>
              <a:rPr lang="ru-RU" dirty="0" err="1">
                <a:latin typeface="Georgia" panose="02040502050405020303" pitchFamily="18" charset="0"/>
                <a:ea typeface="Calibri" panose="020F0502020204030204" pitchFamily="34" charset="0"/>
                <a:cs typeface="Times New Roman" panose="02020603050405020304" pitchFamily="18" charset="0"/>
              </a:rPr>
              <a:t>ухвалення</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рішення</a:t>
            </a:r>
            <a:r>
              <a:rPr lang="ru-RU" dirty="0">
                <a:latin typeface="Georgia" panose="02040502050405020303" pitchFamily="18" charset="0"/>
                <a:ea typeface="Calibri" panose="020F0502020204030204" pitchFamily="34" charset="0"/>
                <a:cs typeface="Times New Roman" panose="02020603050405020304" pitchFamily="18" charset="0"/>
              </a:rPr>
              <a:t> про </a:t>
            </a:r>
            <a:r>
              <a:rPr lang="ru-RU" dirty="0" err="1">
                <a:latin typeface="Georgia" panose="02040502050405020303" pitchFamily="18" charset="0"/>
                <a:ea typeface="Calibri" panose="020F0502020204030204" pitchFamily="34" charset="0"/>
                <a:cs typeface="Times New Roman" panose="02020603050405020304" pitchFamily="18" charset="0"/>
              </a:rPr>
              <a:t>затвердження</a:t>
            </a:r>
            <a:r>
              <a:rPr lang="ru-RU" dirty="0">
                <a:latin typeface="Georgia" panose="02040502050405020303" pitchFamily="18" charset="0"/>
                <a:ea typeface="Calibri" panose="020F0502020204030204" pitchFamily="34" charset="0"/>
                <a:cs typeface="Times New Roman" panose="02020603050405020304" pitchFamily="18" charset="0"/>
              </a:rPr>
              <a:t> плану </a:t>
            </a:r>
            <a:r>
              <a:rPr lang="ru-RU" dirty="0" err="1">
                <a:latin typeface="Georgia" panose="02040502050405020303" pitchFamily="18" charset="0"/>
                <a:ea typeface="Calibri" panose="020F0502020204030204" pitchFamily="34" charset="0"/>
                <a:cs typeface="Times New Roman" panose="02020603050405020304" pitchFamily="18" charset="0"/>
              </a:rPr>
              <a:t>санації</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мирової</a:t>
            </a:r>
            <a:r>
              <a:rPr lang="ru-RU" dirty="0">
                <a:latin typeface="Georgia" panose="02040502050405020303" pitchFamily="18" charset="0"/>
                <a:ea typeface="Calibri" panose="020F0502020204030204" pitchFamily="34" charset="0"/>
                <a:cs typeface="Times New Roman" panose="02020603050405020304" pitchFamily="18" charset="0"/>
              </a:rPr>
              <a:t> угоди;</a:t>
            </a:r>
            <a:endParaRPr lang="en-US" dirty="0">
              <a:latin typeface="Georgia" panose="02040502050405020303" pitchFamily="18" charset="0"/>
              <a:ea typeface="Calibri" panose="020F0502020204030204" pitchFamily="34" charset="0"/>
              <a:cs typeface="Times New Roman" panose="02020603050405020304" pitchFamily="18" charset="0"/>
            </a:endParaRPr>
          </a:p>
          <a:p>
            <a:pPr lvl="0" algn="just">
              <a:lnSpc>
                <a:spcPct val="107000"/>
              </a:lnSpc>
              <a:spcAft>
                <a:spcPts val="800"/>
              </a:spcAft>
            </a:pPr>
            <a:endParaRPr lang="ru-RU"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ru-RU" dirty="0" err="1">
                <a:latin typeface="Georgia" panose="02040502050405020303" pitchFamily="18" charset="0"/>
                <a:ea typeface="Calibri" panose="020F0502020204030204" pitchFamily="34" charset="0"/>
                <a:cs typeface="Times New Roman" panose="02020603050405020304" pitchFamily="18" charset="0"/>
              </a:rPr>
              <a:t>Погодження</a:t>
            </a:r>
            <a:r>
              <a:rPr lang="ru-RU" dirty="0">
                <a:latin typeface="Georgia" panose="02040502050405020303" pitchFamily="18" charset="0"/>
                <a:ea typeface="Calibri" panose="020F0502020204030204" pitchFamily="34" charset="0"/>
                <a:cs typeface="Times New Roman" panose="02020603050405020304" pitchFamily="18" charset="0"/>
              </a:rPr>
              <a:t> порядку продажу </a:t>
            </a:r>
            <a:r>
              <a:rPr lang="ru-RU" dirty="0" err="1">
                <a:latin typeface="Georgia" panose="02040502050405020303" pitchFamily="18" charset="0"/>
                <a:ea typeface="Calibri" panose="020F0502020204030204" pitchFamily="34" charset="0"/>
                <a:cs typeface="Times New Roman" panose="02020603050405020304" pitchFamily="18" charset="0"/>
              </a:rPr>
              <a:t>предметів</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застави</a:t>
            </a:r>
            <a:r>
              <a:rPr lang="ru-RU" dirty="0">
                <a:latin typeface="Georgia" panose="02040502050405020303" pitchFamily="18" charset="0"/>
                <a:ea typeface="Calibri" panose="020F0502020204030204" pitchFamily="34" charset="0"/>
                <a:cs typeface="Times New Roman" panose="02020603050405020304" pitchFamily="18" charset="0"/>
              </a:rPr>
              <a:t>/</a:t>
            </a:r>
            <a:r>
              <a:rPr lang="ru-RU" dirty="0" err="1">
                <a:latin typeface="Georgia" panose="02040502050405020303" pitchFamily="18" charset="0"/>
                <a:ea typeface="Calibri" panose="020F0502020204030204" pitchFamily="34" charset="0"/>
                <a:cs typeface="Times New Roman" panose="02020603050405020304" pitchFamily="18" charset="0"/>
              </a:rPr>
              <a:t>іпотеки</a:t>
            </a:r>
            <a:r>
              <a:rPr lang="ru-RU" dirty="0">
                <a:latin typeface="Georgia" panose="02040502050405020303" pitchFamily="18" charset="0"/>
                <a:ea typeface="Calibri" panose="020F0502020204030204" pitchFamily="34" charset="0"/>
                <a:cs typeface="Times New Roman" panose="02020603050405020304" pitchFamily="18" charset="0"/>
              </a:rPr>
              <a:t> в рамках </a:t>
            </a:r>
            <a:r>
              <a:rPr lang="ru-RU" dirty="0" err="1">
                <a:latin typeface="Georgia" panose="02040502050405020303" pitchFamily="18" charset="0"/>
                <a:ea typeface="Calibri" panose="020F0502020204030204" pitchFamily="34" charset="0"/>
                <a:cs typeface="Times New Roman" panose="02020603050405020304" pitchFamily="18" charset="0"/>
              </a:rPr>
              <a:t>ліквідаційної</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процедури</a:t>
            </a:r>
            <a:r>
              <a:rPr lang="ru-RU" dirty="0">
                <a:latin typeface="Georgia" panose="02040502050405020303" pitchFamily="18" charset="0"/>
                <a:ea typeface="Calibri" panose="020F0502020204030204" pitchFamily="34" charset="0"/>
                <a:cs typeface="Times New Roman" panose="02020603050405020304" pitchFamily="18" charset="0"/>
              </a:rPr>
              <a:t>. </a:t>
            </a:r>
          </a:p>
          <a:p>
            <a:pPr lvl="0">
              <a:lnSpc>
                <a:spcPct val="107000"/>
              </a:lnSpc>
              <a:spcAft>
                <a:spcPts val="800"/>
              </a:spcAft>
            </a:pPr>
            <a:endParaRPr lang="uk-UA" sz="1600"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42" name="Рисунок 41">
            <a:extLst>
              <a:ext uri="{FF2B5EF4-FFF2-40B4-BE49-F238E27FC236}">
                <a16:creationId xmlns:a16="http://schemas.microsoft.com/office/drawing/2014/main" id="{E31E58EA-6563-4C39-889C-D30A86048AC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662345" y="2839673"/>
            <a:ext cx="1143018" cy="1524025"/>
          </a:xfrm>
          <a:prstGeom prst="rect">
            <a:avLst/>
          </a:prstGeom>
        </p:spPr>
      </p:pic>
      <p:sp>
        <p:nvSpPr>
          <p:cNvPr id="43" name="Прямоугольник 42">
            <a:extLst>
              <a:ext uri="{FF2B5EF4-FFF2-40B4-BE49-F238E27FC236}">
                <a16:creationId xmlns:a16="http://schemas.microsoft.com/office/drawing/2014/main" id="{0DC4E2EE-58C1-4A91-8E68-7215F659A2E0}"/>
              </a:ext>
            </a:extLst>
          </p:cNvPr>
          <p:cNvSpPr/>
          <p:nvPr/>
        </p:nvSpPr>
        <p:spPr>
          <a:xfrm>
            <a:off x="6666344" y="1516264"/>
            <a:ext cx="5328910" cy="4841454"/>
          </a:xfrm>
          <a:prstGeom prst="rect">
            <a:avLst/>
          </a:prstGeom>
        </p:spPr>
        <p:txBody>
          <a:bodyPr wrap="square">
            <a:spAutoFit/>
          </a:bodyPr>
          <a:lstStyle/>
          <a:p>
            <a:pPr marL="285750" lvl="0" indent="-285750" algn="just">
              <a:lnSpc>
                <a:spcPct val="107000"/>
              </a:lnSpc>
              <a:spcAft>
                <a:spcPts val="800"/>
              </a:spcAft>
              <a:buBlip>
                <a:blip r:embed="rId3"/>
              </a:buBlip>
            </a:pPr>
            <a:r>
              <a:rPr lang="uk-UA" sz="1600" dirty="0">
                <a:latin typeface="Georgia" panose="02040502050405020303" pitchFamily="18" charset="0"/>
                <a:ea typeface="Calibri" panose="020F0502020204030204" pitchFamily="34" charset="0"/>
                <a:cs typeface="Times New Roman" panose="02020603050405020304" pitchFamily="18" charset="0"/>
              </a:rPr>
              <a:t>Неможливість участі на зборах/комітеті кредиторів (лише право дорадчого голосу);</a:t>
            </a:r>
          </a:p>
          <a:p>
            <a:pPr lvl="0" algn="just">
              <a:lnSpc>
                <a:spcPct val="107000"/>
              </a:lnSpc>
              <a:spcAft>
                <a:spcPts val="800"/>
              </a:spcAft>
            </a:pPr>
            <a:endParaRPr lang="uk-UA" sz="1600"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uk-UA" sz="1600" dirty="0">
                <a:latin typeface="Georgia" panose="02040502050405020303" pitchFamily="18" charset="0"/>
                <a:ea typeface="Calibri" panose="020F0502020204030204" pitchFamily="34" charset="0"/>
                <a:cs typeface="Times New Roman" panose="02020603050405020304" pitchFamily="18" charset="0"/>
              </a:rPr>
              <a:t>Неможливість звернення стягнення на предмет застави/іпотеки поза процедурою банкрутства боржника </a:t>
            </a:r>
            <a:r>
              <a:rPr lang="ru-RU" sz="1400" i="1" dirty="0">
                <a:latin typeface="Georgia" panose="02040502050405020303" pitchFamily="18" charset="0"/>
                <a:ea typeface="Calibri" panose="020F0502020204030204" pitchFamily="34" charset="0"/>
                <a:cs typeface="Times New Roman" panose="02020603050405020304" pitchFamily="18" charset="0"/>
              </a:rPr>
              <a:t>(Кодекс </a:t>
            </a:r>
            <a:r>
              <a:rPr lang="ru-RU" sz="1400" i="1" dirty="0" err="1">
                <a:latin typeface="Georgia" panose="02040502050405020303" pitchFamily="18" charset="0"/>
                <a:ea typeface="Calibri" panose="020F0502020204030204" pitchFamily="34" charset="0"/>
                <a:cs typeface="Times New Roman" panose="02020603050405020304" pitchFamily="18" charset="0"/>
              </a:rPr>
              <a:t>України</a:t>
            </a:r>
            <a:r>
              <a:rPr lang="ru-RU" sz="1400" i="1" dirty="0">
                <a:latin typeface="Georgia" panose="02040502050405020303" pitchFamily="18" charset="0"/>
                <a:ea typeface="Calibri" panose="020F0502020204030204" pitchFamily="34" charset="0"/>
                <a:cs typeface="Times New Roman" panose="02020603050405020304" pitchFamily="18" charset="0"/>
              </a:rPr>
              <a:t> з процедур </a:t>
            </a:r>
            <a:r>
              <a:rPr lang="ru-RU" sz="1400" i="1" dirty="0" err="1">
                <a:latin typeface="Georgia" panose="02040502050405020303" pitchFamily="18" charset="0"/>
                <a:ea typeface="Calibri" panose="020F0502020204030204" pitchFamily="34" charset="0"/>
                <a:cs typeface="Times New Roman" panose="02020603050405020304" pitchFamily="18" charset="0"/>
              </a:rPr>
              <a:t>банкрутства</a:t>
            </a:r>
            <a:r>
              <a:rPr lang="ru-RU" sz="1400" i="1" dirty="0">
                <a:latin typeface="Georgia" panose="02040502050405020303" pitchFamily="18" charset="0"/>
                <a:ea typeface="Calibri" panose="020F0502020204030204" pitchFamily="34" charset="0"/>
                <a:cs typeface="Times New Roman" panose="02020603050405020304" pitchFamily="18" charset="0"/>
              </a:rPr>
              <a:t> </a:t>
            </a:r>
            <a:r>
              <a:rPr lang="ru-RU" sz="1400" i="1" dirty="0" err="1">
                <a:latin typeface="Georgia" panose="02040502050405020303" pitchFamily="18" charset="0"/>
                <a:ea typeface="Calibri" panose="020F0502020204030204" pitchFamily="34" charset="0"/>
                <a:cs typeface="Times New Roman" panose="02020603050405020304" pitchFamily="18" charset="0"/>
              </a:rPr>
              <a:t>передбачає</a:t>
            </a:r>
            <a:r>
              <a:rPr lang="ru-RU" sz="1400" i="1" dirty="0">
                <a:latin typeface="Georgia" panose="02040502050405020303" pitchFamily="18" charset="0"/>
                <a:ea typeface="Calibri" panose="020F0502020204030204" pitchFamily="34" charset="0"/>
                <a:cs typeface="Times New Roman" panose="02020603050405020304" pitchFamily="18" charset="0"/>
              </a:rPr>
              <a:t> </a:t>
            </a:r>
            <a:r>
              <a:rPr lang="ru-RU" sz="1400" i="1" dirty="0" err="1">
                <a:latin typeface="Georgia" panose="02040502050405020303" pitchFamily="18" charset="0"/>
                <a:ea typeface="Calibri" panose="020F0502020204030204" pitchFamily="34" charset="0"/>
                <a:cs typeface="Times New Roman" panose="02020603050405020304" pitchFamily="18" charset="0"/>
              </a:rPr>
              <a:t>зміни</a:t>
            </a:r>
            <a:r>
              <a:rPr lang="ru-RU" sz="1400" i="1" dirty="0">
                <a:latin typeface="Georgia" panose="02040502050405020303" pitchFamily="18" charset="0"/>
                <a:ea typeface="Calibri" panose="020F0502020204030204" pitchFamily="34" charset="0"/>
                <a:cs typeface="Times New Roman" panose="02020603050405020304" pitchFamily="18" charset="0"/>
              </a:rPr>
              <a:t> в </a:t>
            </a:r>
            <a:r>
              <a:rPr lang="ru-RU" sz="1400" i="1" dirty="0" err="1">
                <a:latin typeface="Georgia" panose="02040502050405020303" pitchFamily="18" charset="0"/>
                <a:ea typeface="Calibri" panose="020F0502020204030204" pitchFamily="34" charset="0"/>
                <a:cs typeface="Times New Roman" panose="02020603050405020304" pitchFamily="18" charset="0"/>
              </a:rPr>
              <a:t>цій</a:t>
            </a:r>
            <a:r>
              <a:rPr lang="ru-RU" sz="1400" i="1" dirty="0">
                <a:latin typeface="Georgia" panose="02040502050405020303" pitchFamily="18" charset="0"/>
                <a:ea typeface="Calibri" panose="020F0502020204030204" pitchFamily="34" charset="0"/>
                <a:cs typeface="Times New Roman" panose="02020603050405020304" pitchFamily="18" charset="0"/>
              </a:rPr>
              <a:t> </a:t>
            </a:r>
            <a:r>
              <a:rPr lang="ru-RU" sz="1400" i="1" dirty="0" err="1">
                <a:latin typeface="Georgia" panose="02040502050405020303" pitchFamily="18" charset="0"/>
                <a:ea typeface="Calibri" panose="020F0502020204030204" pitchFamily="34" charset="0"/>
                <a:cs typeface="Times New Roman" panose="02020603050405020304" pitchFamily="18" charset="0"/>
              </a:rPr>
              <a:t>частині</a:t>
            </a:r>
            <a:r>
              <a:rPr lang="ru-RU" sz="1400" i="1" dirty="0">
                <a:latin typeface="Georgia" panose="02040502050405020303" pitchFamily="18" charset="0"/>
                <a:ea typeface="Calibri" panose="020F0502020204030204" pitchFamily="34" charset="0"/>
                <a:cs typeface="Times New Roman" panose="02020603050405020304" pitchFamily="18" charset="0"/>
              </a:rPr>
              <a:t>);</a:t>
            </a:r>
          </a:p>
          <a:p>
            <a:pPr lvl="0" algn="just">
              <a:lnSpc>
                <a:spcPct val="107000"/>
              </a:lnSpc>
              <a:spcAft>
                <a:spcPts val="800"/>
              </a:spcAft>
            </a:pPr>
            <a:endParaRPr lang="uk-UA" sz="1600"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uk-UA" sz="1600" dirty="0">
                <a:latin typeface="Georgia" panose="02040502050405020303" pitchFamily="18" charset="0"/>
                <a:ea typeface="Calibri" panose="020F0502020204030204" pitchFamily="34" charset="0"/>
                <a:cs typeface="Times New Roman" panose="02020603050405020304" pitchFamily="18" charset="0"/>
              </a:rPr>
              <a:t>Залежність від оцінки предметів застави/іпотеки в рамках ліквідаційної процедури;</a:t>
            </a:r>
          </a:p>
          <a:p>
            <a:pPr lvl="0" algn="just">
              <a:lnSpc>
                <a:spcPct val="107000"/>
              </a:lnSpc>
              <a:spcAft>
                <a:spcPts val="800"/>
              </a:spcAft>
            </a:pPr>
            <a:endParaRPr lang="uk-UA" sz="1600" dirty="0">
              <a:latin typeface="Georgia" panose="02040502050405020303" pitchFamily="18" charset="0"/>
              <a:ea typeface="Calibri" panose="020F0502020204030204" pitchFamily="34" charset="0"/>
              <a:cs typeface="Times New Roman" panose="02020603050405020304" pitchFamily="18" charset="0"/>
            </a:endParaRPr>
          </a:p>
          <a:p>
            <a:pPr marL="285750" lvl="0" indent="-285750" algn="just">
              <a:lnSpc>
                <a:spcPct val="107000"/>
              </a:lnSpc>
              <a:spcAft>
                <a:spcPts val="800"/>
              </a:spcAft>
              <a:buBlip>
                <a:blip r:embed="rId3"/>
              </a:buBlip>
            </a:pPr>
            <a:r>
              <a:rPr lang="ru-RU" sz="1600" dirty="0" err="1">
                <a:latin typeface="Georgia" panose="02040502050405020303" pitchFamily="18" charset="0"/>
                <a:ea typeface="Calibri" panose="020F0502020204030204" pitchFamily="34" charset="0"/>
                <a:cs typeface="Times New Roman" panose="02020603050405020304" pitchFamily="18" charset="0"/>
              </a:rPr>
              <a:t>Обмеженість</a:t>
            </a:r>
            <a:r>
              <a:rPr lang="ru-RU" sz="1600" dirty="0">
                <a:latin typeface="Georgia" panose="02040502050405020303" pitchFamily="18" charset="0"/>
                <a:ea typeface="Calibri" panose="020F0502020204030204" pitchFamily="34" charset="0"/>
                <a:cs typeface="Times New Roman" panose="02020603050405020304" pitchFamily="18" charset="0"/>
              </a:rPr>
              <a:t> прав </a:t>
            </a:r>
            <a:r>
              <a:rPr lang="ru-RU" sz="1600" dirty="0" err="1">
                <a:latin typeface="Georgia" panose="02040502050405020303" pitchFamily="18" charset="0"/>
                <a:ea typeface="Calibri" panose="020F0502020204030204" pitchFamily="34" charset="0"/>
                <a:cs typeface="Times New Roman" panose="02020603050405020304" pitchFamily="18" charset="0"/>
              </a:rPr>
              <a:t>щодо</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застосування</a:t>
            </a:r>
            <a:r>
              <a:rPr lang="ru-RU" sz="1600" dirty="0">
                <a:latin typeface="Georgia" panose="02040502050405020303" pitchFamily="18" charset="0"/>
                <a:ea typeface="Calibri" panose="020F0502020204030204" pitchFamily="34" charset="0"/>
                <a:cs typeface="Times New Roman" panose="02020603050405020304" pitchFamily="18" charset="0"/>
              </a:rPr>
              <a:t> ст. 20 Закону </a:t>
            </a:r>
            <a:r>
              <a:rPr lang="ru-RU" sz="1600" dirty="0" err="1">
                <a:latin typeface="Georgia" panose="02040502050405020303" pitchFamily="18" charset="0"/>
                <a:ea typeface="Calibri" panose="020F0502020204030204" pitchFamily="34" charset="0"/>
                <a:cs typeface="Times New Roman" panose="02020603050405020304" pitchFamily="18" charset="0"/>
              </a:rPr>
              <a:t>України</a:t>
            </a:r>
            <a:r>
              <a:rPr lang="ru-RU" sz="1600" dirty="0">
                <a:latin typeface="Georgia" panose="02040502050405020303" pitchFamily="18" charset="0"/>
                <a:ea typeface="Calibri" panose="020F0502020204030204" pitchFamily="34" charset="0"/>
                <a:cs typeface="Times New Roman" panose="02020603050405020304" pitchFamily="18" charset="0"/>
              </a:rPr>
              <a:t> «Про </a:t>
            </a:r>
            <a:r>
              <a:rPr lang="ru-RU" sz="1600" dirty="0" err="1">
                <a:latin typeface="Georgia" panose="02040502050405020303" pitchFamily="18" charset="0"/>
                <a:ea typeface="Calibri" panose="020F0502020204030204" pitchFamily="34" charset="0"/>
                <a:cs typeface="Times New Roman" panose="02020603050405020304" pitchFamily="18" charset="0"/>
              </a:rPr>
              <a:t>відновлення</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платоспроможності</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боржника</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або</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визнання</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його</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600" dirty="0" err="1">
                <a:latin typeface="Georgia" panose="02040502050405020303" pitchFamily="18" charset="0"/>
                <a:ea typeface="Calibri" panose="020F0502020204030204" pitchFamily="34" charset="0"/>
                <a:cs typeface="Times New Roman" panose="02020603050405020304" pitchFamily="18" charset="0"/>
              </a:rPr>
              <a:t>банкрутом</a:t>
            </a:r>
            <a:r>
              <a:rPr lang="ru-RU" sz="1600" dirty="0">
                <a:latin typeface="Georgia" panose="02040502050405020303" pitchFamily="18" charset="0"/>
                <a:ea typeface="Calibri" panose="020F0502020204030204" pitchFamily="34" charset="0"/>
                <a:cs typeface="Times New Roman" panose="02020603050405020304" pitchFamily="18" charset="0"/>
              </a:rPr>
              <a:t>» </a:t>
            </a:r>
            <a:r>
              <a:rPr lang="ru-RU" sz="1400" dirty="0">
                <a:latin typeface="Georgia" panose="02040502050405020303" pitchFamily="18" charset="0"/>
                <a:ea typeface="Calibri" panose="020F0502020204030204" pitchFamily="34" charset="0"/>
                <a:cs typeface="Times New Roman" panose="02020603050405020304" pitchFamily="18" charset="0"/>
              </a:rPr>
              <a:t>(Кодекс </a:t>
            </a:r>
            <a:r>
              <a:rPr lang="ru-RU" sz="1400" dirty="0" err="1">
                <a:latin typeface="Georgia" panose="02040502050405020303" pitchFamily="18" charset="0"/>
                <a:ea typeface="Calibri" panose="020F0502020204030204" pitchFamily="34" charset="0"/>
                <a:cs typeface="Times New Roman" panose="02020603050405020304" pitchFamily="18" charset="0"/>
              </a:rPr>
              <a:t>України</a:t>
            </a:r>
            <a:r>
              <a:rPr lang="ru-RU" sz="1400" dirty="0">
                <a:latin typeface="Georgia" panose="02040502050405020303" pitchFamily="18" charset="0"/>
                <a:ea typeface="Calibri" panose="020F0502020204030204" pitchFamily="34" charset="0"/>
                <a:cs typeface="Times New Roman" panose="02020603050405020304" pitchFamily="18" charset="0"/>
              </a:rPr>
              <a:t> з процедур </a:t>
            </a:r>
            <a:r>
              <a:rPr lang="ru-RU" sz="1400" dirty="0" err="1">
                <a:latin typeface="Georgia" panose="02040502050405020303" pitchFamily="18" charset="0"/>
                <a:ea typeface="Calibri" panose="020F0502020204030204" pitchFamily="34" charset="0"/>
                <a:cs typeface="Times New Roman" panose="02020603050405020304" pitchFamily="18" charset="0"/>
              </a:rPr>
              <a:t>банкрутства</a:t>
            </a:r>
            <a:r>
              <a:rPr lang="ru-RU" sz="1400" dirty="0">
                <a:latin typeface="Georgia" panose="02040502050405020303" pitchFamily="18" charset="0"/>
                <a:ea typeface="Calibri" panose="020F0502020204030204" pitchFamily="34" charset="0"/>
                <a:cs typeface="Times New Roman" panose="02020603050405020304" pitchFamily="18" charset="0"/>
              </a:rPr>
              <a:t> </a:t>
            </a:r>
            <a:r>
              <a:rPr lang="ru-RU" sz="1400" dirty="0" err="1">
                <a:latin typeface="Georgia" panose="02040502050405020303" pitchFamily="18" charset="0"/>
                <a:ea typeface="Calibri" panose="020F0502020204030204" pitchFamily="34" charset="0"/>
                <a:cs typeface="Times New Roman" panose="02020603050405020304" pitchFamily="18" charset="0"/>
              </a:rPr>
              <a:t>передбачає</a:t>
            </a:r>
            <a:r>
              <a:rPr lang="ru-RU" sz="1400" dirty="0">
                <a:latin typeface="Georgia" panose="02040502050405020303" pitchFamily="18" charset="0"/>
                <a:ea typeface="Calibri" panose="020F0502020204030204" pitchFamily="34" charset="0"/>
                <a:cs typeface="Times New Roman" panose="02020603050405020304" pitchFamily="18" charset="0"/>
              </a:rPr>
              <a:t> </a:t>
            </a:r>
            <a:r>
              <a:rPr lang="ru-RU" sz="1400" dirty="0" err="1">
                <a:latin typeface="Georgia" panose="02040502050405020303" pitchFamily="18" charset="0"/>
                <a:ea typeface="Calibri" panose="020F0502020204030204" pitchFamily="34" charset="0"/>
                <a:cs typeface="Times New Roman" panose="02020603050405020304" pitchFamily="18" charset="0"/>
              </a:rPr>
              <a:t>зміни</a:t>
            </a:r>
            <a:r>
              <a:rPr lang="ru-RU" sz="1400" dirty="0">
                <a:latin typeface="Georgia" panose="02040502050405020303" pitchFamily="18" charset="0"/>
                <a:ea typeface="Calibri" panose="020F0502020204030204" pitchFamily="34" charset="0"/>
                <a:cs typeface="Times New Roman" panose="02020603050405020304" pitchFamily="18" charset="0"/>
              </a:rPr>
              <a:t> в </a:t>
            </a:r>
            <a:r>
              <a:rPr lang="ru-RU" sz="1400" dirty="0" err="1">
                <a:latin typeface="Georgia" panose="02040502050405020303" pitchFamily="18" charset="0"/>
                <a:ea typeface="Calibri" panose="020F0502020204030204" pitchFamily="34" charset="0"/>
                <a:cs typeface="Times New Roman" panose="02020603050405020304" pitchFamily="18" charset="0"/>
              </a:rPr>
              <a:t>цій</a:t>
            </a:r>
            <a:r>
              <a:rPr lang="ru-RU" sz="1400" dirty="0">
                <a:latin typeface="Georgia" panose="02040502050405020303" pitchFamily="18" charset="0"/>
                <a:ea typeface="Calibri" panose="020F0502020204030204" pitchFamily="34" charset="0"/>
                <a:cs typeface="Times New Roman" panose="02020603050405020304" pitchFamily="18" charset="0"/>
              </a:rPr>
              <a:t> </a:t>
            </a:r>
            <a:r>
              <a:rPr lang="ru-RU" sz="1400" dirty="0" err="1">
                <a:latin typeface="Georgia" panose="02040502050405020303" pitchFamily="18" charset="0"/>
                <a:ea typeface="Calibri" panose="020F0502020204030204" pitchFamily="34" charset="0"/>
                <a:cs typeface="Times New Roman" panose="02020603050405020304" pitchFamily="18" charset="0"/>
              </a:rPr>
              <a:t>частині</a:t>
            </a:r>
            <a:r>
              <a:rPr lang="ru-RU" sz="1400" dirty="0">
                <a:latin typeface="Georgia" panose="02040502050405020303" pitchFamily="18" charset="0"/>
                <a:ea typeface="Calibri" panose="020F0502020204030204" pitchFamily="34" charset="0"/>
                <a:cs typeface="Times New Roman" panose="02020603050405020304" pitchFamily="18" charset="0"/>
              </a:rPr>
              <a:t>).</a:t>
            </a:r>
            <a:endParaRPr lang="uk-UA" sz="1600" dirty="0">
              <a:latin typeface="Georgia" panose="02040502050405020303" pitchFamily="18" charset="0"/>
              <a:ea typeface="Calibri" panose="020F0502020204030204" pitchFamily="34" charset="0"/>
              <a:cs typeface="Times New Roman" panose="02020603050405020304" pitchFamily="18" charset="0"/>
            </a:endParaRPr>
          </a:p>
        </p:txBody>
      </p:sp>
      <p:sp>
        <p:nvSpPr>
          <p:cNvPr id="2" name="Прямоугольник 1"/>
          <p:cNvSpPr/>
          <p:nvPr/>
        </p:nvSpPr>
        <p:spPr>
          <a:xfrm>
            <a:off x="954494" y="518033"/>
            <a:ext cx="3751348" cy="707886"/>
          </a:xfrm>
          <a:prstGeom prst="rect">
            <a:avLst/>
          </a:prstGeom>
        </p:spPr>
        <p:txBody>
          <a:bodyPr wrap="none">
            <a:spAutoFit/>
          </a:bodyPr>
          <a:lstStyle/>
          <a:p>
            <a:pPr algn="ctr"/>
            <a:r>
              <a:rPr lang="uk-UA" sz="2000" b="1" dirty="0">
                <a:solidFill>
                  <a:srgbClr val="277267"/>
                </a:solidFill>
                <a:latin typeface="Georgia" panose="02040502050405020303" pitchFamily="18" charset="0"/>
                <a:ea typeface="Calibri" panose="020F0502020204030204" pitchFamily="34" charset="0"/>
              </a:rPr>
              <a:t>Переваги статусу </a:t>
            </a:r>
            <a:endParaRPr lang="en-GB" sz="2000" b="1" dirty="0">
              <a:solidFill>
                <a:srgbClr val="277267"/>
              </a:solidFill>
              <a:latin typeface="Georgia" panose="02040502050405020303" pitchFamily="18" charset="0"/>
              <a:ea typeface="Calibri" panose="020F0502020204030204" pitchFamily="34" charset="0"/>
            </a:endParaRPr>
          </a:p>
          <a:p>
            <a:pPr algn="ctr"/>
            <a:r>
              <a:rPr lang="uk-UA" sz="2000" b="1" dirty="0">
                <a:solidFill>
                  <a:srgbClr val="277267"/>
                </a:solidFill>
                <a:latin typeface="Georgia" panose="02040502050405020303" pitchFamily="18" charset="0"/>
                <a:ea typeface="Calibri" panose="020F0502020204030204" pitchFamily="34" charset="0"/>
              </a:rPr>
              <a:t>забезпечених кредиторів</a:t>
            </a:r>
            <a:endParaRPr lang="en-US" sz="2000" b="1" dirty="0">
              <a:solidFill>
                <a:srgbClr val="277267"/>
              </a:solidFill>
              <a:latin typeface="Georgia" panose="02040502050405020303" pitchFamily="18" charset="0"/>
            </a:endParaRPr>
          </a:p>
        </p:txBody>
      </p:sp>
      <p:sp>
        <p:nvSpPr>
          <p:cNvPr id="3" name="Прямоугольник 2"/>
          <p:cNvSpPr/>
          <p:nvPr/>
        </p:nvSpPr>
        <p:spPr>
          <a:xfrm>
            <a:off x="7486159" y="492282"/>
            <a:ext cx="3685625" cy="707886"/>
          </a:xfrm>
          <a:prstGeom prst="rect">
            <a:avLst/>
          </a:prstGeom>
        </p:spPr>
        <p:txBody>
          <a:bodyPr wrap="none">
            <a:spAutoFit/>
          </a:bodyPr>
          <a:lstStyle/>
          <a:p>
            <a:pPr algn="ctr"/>
            <a:r>
              <a:rPr lang="uk-UA" sz="2000" b="1" dirty="0">
                <a:solidFill>
                  <a:srgbClr val="277267"/>
                </a:solidFill>
                <a:latin typeface="Georgia" panose="02040502050405020303" pitchFamily="18" charset="0"/>
                <a:ea typeface="Calibri" panose="020F0502020204030204" pitchFamily="34" charset="0"/>
              </a:rPr>
              <a:t>Недоліки статусу </a:t>
            </a:r>
            <a:endParaRPr lang="en-GB" sz="2000" b="1" dirty="0">
              <a:solidFill>
                <a:srgbClr val="277267"/>
              </a:solidFill>
              <a:latin typeface="Georgia" panose="02040502050405020303" pitchFamily="18" charset="0"/>
              <a:ea typeface="Calibri" panose="020F0502020204030204" pitchFamily="34" charset="0"/>
            </a:endParaRPr>
          </a:p>
          <a:p>
            <a:pPr algn="ctr"/>
            <a:r>
              <a:rPr lang="uk-UA" sz="2000" b="1" dirty="0">
                <a:solidFill>
                  <a:srgbClr val="277267"/>
                </a:solidFill>
                <a:latin typeface="Georgia" panose="02040502050405020303" pitchFamily="18" charset="0"/>
                <a:ea typeface="Calibri" panose="020F0502020204030204" pitchFamily="34" charset="0"/>
              </a:rPr>
              <a:t>забезпечених кредиторів</a:t>
            </a:r>
            <a:endParaRPr lang="en-US" sz="2000" b="1" dirty="0">
              <a:solidFill>
                <a:srgbClr val="277267"/>
              </a:solidFill>
              <a:latin typeface="Georgia" panose="02040502050405020303" pitchFamily="18" charset="0"/>
            </a:endParaRPr>
          </a:p>
        </p:txBody>
      </p:sp>
      <p:pic>
        <p:nvPicPr>
          <p:cNvPr id="10" name="Рисунок 9">
            <a:extLst>
              <a:ext uri="{FF2B5EF4-FFF2-40B4-BE49-F238E27FC236}">
                <a16:creationId xmlns:a16="http://schemas.microsoft.com/office/drawing/2014/main" id="{4C99DF65-69B6-490E-A083-70D9292C2C4B}"/>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46462" y="391551"/>
            <a:ext cx="4567411" cy="960849"/>
          </a:xfrm>
          <a:prstGeom prst="rect">
            <a:avLst/>
          </a:prstGeom>
        </p:spPr>
      </p:pic>
      <p:pic>
        <p:nvPicPr>
          <p:cNvPr id="12" name="Рисунок 11">
            <a:extLst>
              <a:ext uri="{FF2B5EF4-FFF2-40B4-BE49-F238E27FC236}">
                <a16:creationId xmlns:a16="http://schemas.microsoft.com/office/drawing/2014/main" id="{7B7BD919-A278-4A1A-B34D-20969190C91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71666" y="365800"/>
            <a:ext cx="4567411" cy="960849"/>
          </a:xfrm>
          <a:prstGeom prst="rect">
            <a:avLst/>
          </a:prstGeom>
        </p:spPr>
      </p:pic>
    </p:spTree>
    <p:extLst>
      <p:ext uri="{BB962C8B-B14F-4D97-AF65-F5344CB8AC3E}">
        <p14:creationId xmlns:p14="http://schemas.microsoft.com/office/powerpoint/2010/main" val="1090246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332CE2B3-25D2-45CC-B016-3F356DD423DB}"/>
              </a:ext>
            </a:extLst>
          </p:cNvPr>
          <p:cNvSpPr/>
          <p:nvPr/>
        </p:nvSpPr>
        <p:spPr>
          <a:xfrm>
            <a:off x="3453429" y="330326"/>
            <a:ext cx="5832494" cy="1015663"/>
          </a:xfrm>
          <a:prstGeom prst="rect">
            <a:avLst/>
          </a:prstGeom>
        </p:spPr>
        <p:txBody>
          <a:bodyPr wrap="square">
            <a:spAutoFit/>
          </a:bodyPr>
          <a:lstStyle/>
          <a:p>
            <a:pPr algn="ctr"/>
            <a:r>
              <a:rPr lang="ru-RU" sz="2000" b="1" dirty="0">
                <a:latin typeface="Georgia" panose="02040502050405020303" pitchFamily="18" charset="0"/>
              </a:rPr>
              <a:t>Визначення </a:t>
            </a:r>
            <a:r>
              <a:rPr lang="ru-RU" sz="2000" b="1" dirty="0" err="1">
                <a:latin typeface="Georgia" panose="02040502050405020303" pitchFamily="18" charset="0"/>
              </a:rPr>
              <a:t>розміру</a:t>
            </a:r>
            <a:r>
              <a:rPr lang="ru-RU" sz="2000" b="1" dirty="0">
                <a:latin typeface="Georgia" panose="02040502050405020303" pitchFamily="18" charset="0"/>
              </a:rPr>
              <a:t> </a:t>
            </a:r>
            <a:r>
              <a:rPr lang="ru-RU" sz="2000" b="1" dirty="0" err="1">
                <a:latin typeface="Georgia" panose="02040502050405020303" pitchFamily="18" charset="0"/>
              </a:rPr>
              <a:t>вимог</a:t>
            </a:r>
            <a:r>
              <a:rPr lang="ru-RU" sz="2000" b="1" dirty="0">
                <a:latin typeface="Georgia" panose="02040502050405020303" pitchFamily="18" charset="0"/>
              </a:rPr>
              <a:t> </a:t>
            </a:r>
            <a:r>
              <a:rPr lang="ru-RU" sz="2000" b="1" dirty="0" err="1">
                <a:latin typeface="Georgia" panose="02040502050405020303" pitchFamily="18" charset="0"/>
              </a:rPr>
              <a:t>забезпечених</a:t>
            </a:r>
            <a:r>
              <a:rPr lang="ru-RU" sz="2000" b="1" dirty="0">
                <a:latin typeface="Georgia" panose="02040502050405020303" pitchFamily="18" charset="0"/>
              </a:rPr>
              <a:t> </a:t>
            </a:r>
            <a:r>
              <a:rPr lang="ru-RU" sz="2000" b="1" dirty="0" err="1">
                <a:latin typeface="Georgia" panose="02040502050405020303" pitchFamily="18" charset="0"/>
              </a:rPr>
              <a:t>кредиторів</a:t>
            </a:r>
            <a:r>
              <a:rPr lang="ru-RU" sz="2000" b="1" dirty="0">
                <a:latin typeface="Georgia" panose="02040502050405020303" pitchFamily="18" charset="0"/>
              </a:rPr>
              <a:t>: </a:t>
            </a:r>
          </a:p>
          <a:p>
            <a:pPr algn="ctr"/>
            <a:r>
              <a:rPr lang="ru-RU" sz="2000" b="1" dirty="0" err="1">
                <a:latin typeface="Georgia" panose="02040502050405020303" pitchFamily="18" charset="0"/>
              </a:rPr>
              <a:t>зміна</a:t>
            </a:r>
            <a:r>
              <a:rPr lang="ru-RU" sz="2000" b="1" dirty="0">
                <a:latin typeface="Georgia" panose="02040502050405020303" pitchFamily="18" charset="0"/>
              </a:rPr>
              <a:t> правил </a:t>
            </a:r>
            <a:r>
              <a:rPr lang="ru-RU" sz="2000" b="1" dirty="0" err="1">
                <a:latin typeface="Georgia" panose="02040502050405020303" pitchFamily="18" charset="0"/>
              </a:rPr>
              <a:t>гри</a:t>
            </a:r>
            <a:endParaRPr lang="uk-UA" sz="2000" b="1" dirty="0">
              <a:latin typeface="Georgia" panose="02040502050405020303" pitchFamily="18" charset="0"/>
            </a:endParaRPr>
          </a:p>
        </p:txBody>
      </p:sp>
      <p:pic>
        <p:nvPicPr>
          <p:cNvPr id="7" name="Рисунок 6">
            <a:extLst>
              <a:ext uri="{FF2B5EF4-FFF2-40B4-BE49-F238E27FC236}">
                <a16:creationId xmlns:a16="http://schemas.microsoft.com/office/drawing/2014/main" id="{AB04DC11-AA8F-4F6B-A6E0-B5DD1E5B86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418466" y="188537"/>
            <a:ext cx="5561214" cy="1332892"/>
          </a:xfrm>
          <a:prstGeom prst="rect">
            <a:avLst/>
          </a:prstGeom>
        </p:spPr>
      </p:pic>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2" name="Прямоугольник 1">
            <a:extLst>
              <a:ext uri="{FF2B5EF4-FFF2-40B4-BE49-F238E27FC236}">
                <a16:creationId xmlns:a16="http://schemas.microsoft.com/office/drawing/2014/main" id="{26E686C3-E44F-40F6-834C-3AED6D9C76F2}"/>
              </a:ext>
            </a:extLst>
          </p:cNvPr>
          <p:cNvSpPr/>
          <p:nvPr/>
        </p:nvSpPr>
        <p:spPr>
          <a:xfrm>
            <a:off x="6917927" y="1981872"/>
            <a:ext cx="5192591" cy="1195584"/>
          </a:xfrm>
          <a:prstGeom prst="rect">
            <a:avLst/>
          </a:prstGeom>
        </p:spPr>
        <p:txBody>
          <a:bodyPr wrap="square">
            <a:spAutoFit/>
          </a:bodyPr>
          <a:lstStyle/>
          <a:p>
            <a:pPr algn="ctr">
              <a:lnSpc>
                <a:spcPct val="50000"/>
              </a:lnSpc>
              <a:spcAft>
                <a:spcPts val="800"/>
              </a:spcAft>
            </a:pPr>
            <a:r>
              <a:rPr lang="uk-UA" sz="2000" i="1" dirty="0">
                <a:latin typeface="Georgia" panose="02040502050405020303" pitchFamily="18" charset="0"/>
                <a:ea typeface="Calibri" panose="020F0502020204030204" pitchFamily="34" charset="0"/>
                <a:cs typeface="Times New Roman" panose="02020603050405020304" pitchFamily="18" charset="0"/>
              </a:rPr>
              <a:t>Розмір вимог забезпечених кредиторів</a:t>
            </a:r>
            <a:br>
              <a:rPr lang="uk-UA" sz="2000" dirty="0">
                <a:latin typeface="Georgia" panose="02040502050405020303" pitchFamily="18" charset="0"/>
                <a:ea typeface="Calibri" panose="020F0502020204030204" pitchFamily="34" charset="0"/>
                <a:cs typeface="Times New Roman" panose="02020603050405020304" pitchFamily="18" charset="0"/>
              </a:rPr>
            </a:br>
            <a:endParaRPr lang="uk-UA" sz="2000" dirty="0">
              <a:latin typeface="Georgia" panose="02040502050405020303" pitchFamily="18" charset="0"/>
              <a:ea typeface="Calibri" panose="020F0502020204030204" pitchFamily="34" charset="0"/>
              <a:cs typeface="Times New Roman" panose="02020603050405020304" pitchFamily="18" charset="0"/>
            </a:endParaRPr>
          </a:p>
          <a:p>
            <a:pPr algn="ctr">
              <a:lnSpc>
                <a:spcPct val="50000"/>
              </a:lnSpc>
              <a:spcAft>
                <a:spcPts val="800"/>
              </a:spcAft>
            </a:pPr>
            <a:r>
              <a:rPr lang="uk-UA" sz="3600"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 </a:t>
            </a:r>
            <a:r>
              <a:rPr lang="en-US" sz="5400"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a:t>
            </a:r>
            <a:r>
              <a:rPr lang="uk-UA" sz="5400"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 </a:t>
            </a:r>
          </a:p>
          <a:p>
            <a:pPr algn="ctr">
              <a:lnSpc>
                <a:spcPct val="50000"/>
              </a:lnSpc>
              <a:spcAft>
                <a:spcPts val="800"/>
              </a:spcAft>
            </a:pPr>
            <a:r>
              <a:rPr lang="uk-UA" sz="2000" i="1" dirty="0" err="1">
                <a:latin typeface="Georgia" panose="02040502050405020303" pitchFamily="18" charset="0"/>
                <a:ea typeface="Calibri" panose="020F0502020204030204" pitchFamily="34" charset="0"/>
                <a:cs typeface="Times New Roman" panose="02020603050405020304" pitchFamily="18" charset="0"/>
              </a:rPr>
              <a:t>договірн</a:t>
            </a:r>
            <a:r>
              <a:rPr lang="ru-UA" sz="2000" i="1" dirty="0">
                <a:latin typeface="Georgia" panose="02040502050405020303" pitchFamily="18" charset="0"/>
                <a:ea typeface="Calibri" panose="020F0502020204030204" pitchFamily="34" charset="0"/>
                <a:cs typeface="Times New Roman" panose="02020603050405020304" pitchFamily="18" charset="0"/>
              </a:rPr>
              <a:t>а</a:t>
            </a:r>
            <a:r>
              <a:rPr lang="uk-UA" sz="2000" i="1" dirty="0">
                <a:latin typeface="Georgia" panose="02040502050405020303" pitchFamily="18" charset="0"/>
                <a:ea typeface="Calibri" panose="020F0502020204030204" pitchFamily="34" charset="0"/>
                <a:cs typeface="Times New Roman" panose="02020603050405020304" pitchFamily="18" charset="0"/>
              </a:rPr>
              <a:t> </a:t>
            </a:r>
            <a:r>
              <a:rPr lang="uk-UA" sz="2000" i="1" dirty="0" err="1">
                <a:latin typeface="Georgia" panose="02040502050405020303" pitchFamily="18" charset="0"/>
                <a:ea typeface="Calibri" panose="020F0502020204030204" pitchFamily="34" charset="0"/>
                <a:cs typeface="Times New Roman" panose="02020603050405020304" pitchFamily="18" charset="0"/>
              </a:rPr>
              <a:t>вартіс</a:t>
            </a:r>
            <a:r>
              <a:rPr lang="ru-UA" sz="2000" i="1" dirty="0">
                <a:latin typeface="Georgia" panose="02040502050405020303" pitchFamily="18" charset="0"/>
                <a:ea typeface="Calibri" panose="020F0502020204030204" pitchFamily="34" charset="0"/>
                <a:cs typeface="Times New Roman" panose="02020603050405020304" pitchFamily="18" charset="0"/>
              </a:rPr>
              <a:t>т</a:t>
            </a:r>
            <a:r>
              <a:rPr lang="uk-UA" sz="2000" i="1" dirty="0">
                <a:latin typeface="Georgia" panose="02040502050405020303" pitchFamily="18" charset="0"/>
                <a:ea typeface="Calibri" panose="020F0502020204030204" pitchFamily="34" charset="0"/>
                <a:cs typeface="Times New Roman" panose="02020603050405020304" pitchFamily="18" charset="0"/>
              </a:rPr>
              <a:t>ь</a:t>
            </a:r>
            <a:r>
              <a:rPr lang="ru-UA" sz="2000" i="1" dirty="0">
                <a:latin typeface="Georgia" panose="02040502050405020303" pitchFamily="18" charset="0"/>
                <a:ea typeface="Calibri" panose="020F0502020204030204" pitchFamily="34" charset="0"/>
                <a:cs typeface="Times New Roman" panose="02020603050405020304" pitchFamily="18" charset="0"/>
              </a:rPr>
              <a:t> </a:t>
            </a:r>
            <a:r>
              <a:rPr lang="uk-UA" sz="2000" i="1" dirty="0">
                <a:latin typeface="Georgia" panose="02040502050405020303" pitchFamily="18" charset="0"/>
                <a:ea typeface="Calibri" panose="020F0502020204030204" pitchFamily="34" charset="0"/>
                <a:cs typeface="Times New Roman" panose="02020603050405020304" pitchFamily="18" charset="0"/>
              </a:rPr>
              <a:t>предмета застави</a:t>
            </a:r>
            <a:endParaRPr lang="uk-UA" sz="2400" i="1" dirty="0">
              <a:effectLst/>
              <a:latin typeface="Georgia" panose="02040502050405020303" pitchFamily="18" charset="0"/>
              <a:ea typeface="Calibri" panose="020F0502020204030204" pitchFamily="34" charset="0"/>
              <a:cs typeface="Times New Roman" panose="02020603050405020304" pitchFamily="18" charset="0"/>
            </a:endParaRPr>
          </a:p>
        </p:txBody>
      </p:sp>
      <p:pic>
        <p:nvPicPr>
          <p:cNvPr id="9" name="Рисунок 8">
            <a:extLst>
              <a:ext uri="{FF2B5EF4-FFF2-40B4-BE49-F238E27FC236}">
                <a16:creationId xmlns:a16="http://schemas.microsoft.com/office/drawing/2014/main" id="{5DCAB16B-E85C-4D54-8655-1D0EEB8C26C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2" y="2322359"/>
            <a:ext cx="4019550" cy="2819400"/>
          </a:xfrm>
          <a:prstGeom prst="rect">
            <a:avLst/>
          </a:prstGeom>
        </p:spPr>
      </p:pic>
      <p:sp>
        <p:nvSpPr>
          <p:cNvPr id="6" name="Прямоугольник 5">
            <a:extLst>
              <a:ext uri="{FF2B5EF4-FFF2-40B4-BE49-F238E27FC236}">
                <a16:creationId xmlns:a16="http://schemas.microsoft.com/office/drawing/2014/main" id="{DD944522-EBB7-465A-9DF2-8E7BCB4B528A}"/>
              </a:ext>
            </a:extLst>
          </p:cNvPr>
          <p:cNvSpPr/>
          <p:nvPr/>
        </p:nvSpPr>
        <p:spPr>
          <a:xfrm>
            <a:off x="2000413" y="2945324"/>
            <a:ext cx="3866182" cy="2166875"/>
          </a:xfrm>
          <a:prstGeom prst="rect">
            <a:avLst/>
          </a:prstGeom>
        </p:spPr>
        <p:txBody>
          <a:bodyPr wrap="square">
            <a:spAutoFit/>
          </a:bodyPr>
          <a:lstStyle/>
          <a:p>
            <a:pPr algn="just">
              <a:lnSpc>
                <a:spcPct val="107000"/>
              </a:lnSpc>
              <a:spcAft>
                <a:spcPts val="800"/>
              </a:spcAft>
            </a:pPr>
            <a:r>
              <a:rPr lang="uk-UA" dirty="0">
                <a:latin typeface="Georgia" panose="02040502050405020303" pitchFamily="18" charset="0"/>
                <a:ea typeface="Calibri" panose="020F0502020204030204" pitchFamily="34" charset="0"/>
                <a:cs typeface="Times New Roman" panose="02020603050405020304" pitchFamily="18" charset="0"/>
              </a:rPr>
              <a:t>Закон України «Про відновлення платоспроможності боржника або визнання його банкрутом» </a:t>
            </a:r>
            <a:r>
              <a:rPr lang="uk-UA"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не містить чіткого положення</a:t>
            </a:r>
            <a:r>
              <a:rPr lang="uk-UA" dirty="0">
                <a:latin typeface="Georgia" panose="02040502050405020303" pitchFamily="18" charset="0"/>
                <a:ea typeface="Calibri" panose="020F0502020204030204" pitchFamily="34" charset="0"/>
                <a:cs typeface="Times New Roman" panose="02020603050405020304" pitchFamily="18" charset="0"/>
              </a:rPr>
              <a:t> щодо алгоритму визначення розміру вимог забезпечених кредиторів.</a:t>
            </a:r>
            <a:endParaRPr lang="uk-UA" sz="1600" dirty="0">
              <a:effectLst/>
              <a:latin typeface="Georgia" panose="02040502050405020303" pitchFamily="18" charset="0"/>
              <a:ea typeface="Calibri" panose="020F0502020204030204" pitchFamily="34" charset="0"/>
              <a:cs typeface="Times New Roman" panose="02020603050405020304" pitchFamily="18" charset="0"/>
            </a:endParaRPr>
          </a:p>
        </p:txBody>
      </p:sp>
      <p:cxnSp>
        <p:nvCxnSpPr>
          <p:cNvPr id="12" name="Прямая соединительная линия 11">
            <a:extLst>
              <a:ext uri="{FF2B5EF4-FFF2-40B4-BE49-F238E27FC236}">
                <a16:creationId xmlns:a16="http://schemas.microsoft.com/office/drawing/2014/main" id="{BFFED00C-F1EC-4391-BB82-1D189C901CDE}"/>
              </a:ext>
            </a:extLst>
          </p:cNvPr>
          <p:cNvCxnSpPr>
            <a:cxnSpLocks/>
          </p:cNvCxnSpPr>
          <p:nvPr/>
        </p:nvCxnSpPr>
        <p:spPr>
          <a:xfrm>
            <a:off x="3726155" y="2793194"/>
            <a:ext cx="1866283" cy="0"/>
          </a:xfrm>
          <a:prstGeom prst="line">
            <a:avLst/>
          </a:prstGeom>
          <a:ln w="857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Прямоугольник 19">
            <a:extLst>
              <a:ext uri="{FF2B5EF4-FFF2-40B4-BE49-F238E27FC236}">
                <a16:creationId xmlns:a16="http://schemas.microsoft.com/office/drawing/2014/main" id="{B32C4772-BECE-4FB7-949F-A739CD6F2D50}"/>
              </a:ext>
            </a:extLst>
          </p:cNvPr>
          <p:cNvSpPr/>
          <p:nvPr/>
        </p:nvSpPr>
        <p:spPr>
          <a:xfrm>
            <a:off x="7093359" y="4423844"/>
            <a:ext cx="5098641" cy="1015663"/>
          </a:xfrm>
          <a:prstGeom prst="rect">
            <a:avLst/>
          </a:prstGeom>
        </p:spPr>
        <p:txBody>
          <a:bodyPr wrap="square">
            <a:spAutoFit/>
          </a:bodyPr>
          <a:lstStyle/>
          <a:p>
            <a:pPr marL="285750" indent="-285750">
              <a:buBlip>
                <a:blip r:embed="rId5"/>
              </a:buBlip>
            </a:pPr>
            <a:r>
              <a:rPr lang="uk-UA" sz="2000" dirty="0">
                <a:latin typeface="Georgia" panose="02040502050405020303" pitchFamily="18" charset="0"/>
                <a:ea typeface="Calibri" panose="020F0502020204030204" pitchFamily="34" charset="0"/>
              </a:rPr>
              <a:t>простота визначення розміру вимог</a:t>
            </a:r>
          </a:p>
          <a:p>
            <a:pPr marL="285750" indent="-285750">
              <a:buBlip>
                <a:blip r:embed="rId5"/>
              </a:buBlip>
            </a:pPr>
            <a:r>
              <a:rPr lang="uk-UA" sz="2000" dirty="0">
                <a:latin typeface="Georgia" panose="02040502050405020303" pitchFamily="18" charset="0"/>
                <a:ea typeface="Calibri" panose="020F0502020204030204" pitchFamily="34" charset="0"/>
              </a:rPr>
              <a:t>зазвичай договірна вартість вище ринкової</a:t>
            </a:r>
            <a:endParaRPr lang="uk-UA" sz="2000" dirty="0">
              <a:latin typeface="Georgia" panose="02040502050405020303" pitchFamily="18" charset="0"/>
            </a:endParaRPr>
          </a:p>
        </p:txBody>
      </p:sp>
      <p:cxnSp>
        <p:nvCxnSpPr>
          <p:cNvPr id="22" name="Прямая со стрелкой 21">
            <a:extLst>
              <a:ext uri="{FF2B5EF4-FFF2-40B4-BE49-F238E27FC236}">
                <a16:creationId xmlns:a16="http://schemas.microsoft.com/office/drawing/2014/main" id="{93B00331-916F-498B-9DB9-CBAE0FBC8D1B}"/>
              </a:ext>
            </a:extLst>
          </p:cNvPr>
          <p:cNvCxnSpPr>
            <a:cxnSpLocks/>
          </p:cNvCxnSpPr>
          <p:nvPr/>
        </p:nvCxnSpPr>
        <p:spPr>
          <a:xfrm>
            <a:off x="9456372" y="3429000"/>
            <a:ext cx="0" cy="786735"/>
          </a:xfrm>
          <a:prstGeom prst="straightConnector1">
            <a:avLst/>
          </a:prstGeom>
          <a:ln w="95250">
            <a:solidFill>
              <a:srgbClr val="277267"/>
            </a:solidFill>
            <a:tailEnd type="triangle"/>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a:extLst>
              <a:ext uri="{FF2B5EF4-FFF2-40B4-BE49-F238E27FC236}">
                <a16:creationId xmlns:a16="http://schemas.microsoft.com/office/drawing/2014/main" id="{9F202C07-B288-4B07-B12E-D360D234A564}"/>
              </a:ext>
            </a:extLst>
          </p:cNvPr>
          <p:cNvCxnSpPr>
            <a:cxnSpLocks/>
          </p:cNvCxnSpPr>
          <p:nvPr/>
        </p:nvCxnSpPr>
        <p:spPr>
          <a:xfrm>
            <a:off x="6471362" y="1962241"/>
            <a:ext cx="0" cy="3682453"/>
          </a:xfrm>
          <a:prstGeom prst="line">
            <a:avLst/>
          </a:prstGeom>
          <a:ln w="19050">
            <a:solidFill>
              <a:srgbClr val="27726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619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a:extLst>
              <a:ext uri="{FF2B5EF4-FFF2-40B4-BE49-F238E27FC236}">
                <a16:creationId xmlns:a16="http://schemas.microsoft.com/office/drawing/2014/main" id="{332CE2B3-25D2-45CC-B016-3F356DD423DB}"/>
              </a:ext>
            </a:extLst>
          </p:cNvPr>
          <p:cNvSpPr/>
          <p:nvPr/>
        </p:nvSpPr>
        <p:spPr>
          <a:xfrm>
            <a:off x="-159627" y="379290"/>
            <a:ext cx="5832494" cy="707886"/>
          </a:xfrm>
          <a:prstGeom prst="rect">
            <a:avLst/>
          </a:prstGeom>
        </p:spPr>
        <p:txBody>
          <a:bodyPr wrap="square">
            <a:spAutoFit/>
          </a:bodyPr>
          <a:lstStyle/>
          <a:p>
            <a:pPr algn="ctr"/>
            <a:r>
              <a:rPr lang="ru-RU" sz="2000" b="1" dirty="0" err="1">
                <a:latin typeface="Georgia" panose="02040502050405020303" pitchFamily="18" charset="0"/>
              </a:rPr>
              <a:t>Чому</a:t>
            </a:r>
            <a:r>
              <a:rPr lang="ru-RU" sz="2000" b="1" dirty="0">
                <a:latin typeface="Georgia" panose="02040502050405020303" pitchFamily="18" charset="0"/>
              </a:rPr>
              <a:t> </a:t>
            </a:r>
            <a:r>
              <a:rPr lang="ru-RU" sz="2000" b="1" dirty="0" err="1">
                <a:latin typeface="Georgia" panose="02040502050405020303" pitchFamily="18" charset="0"/>
              </a:rPr>
              <a:t>кредитори</a:t>
            </a:r>
            <a:r>
              <a:rPr lang="ru-RU" sz="2000" b="1" dirty="0">
                <a:latin typeface="Georgia" panose="02040502050405020303" pitchFamily="18" charset="0"/>
              </a:rPr>
              <a:t> </a:t>
            </a:r>
            <a:r>
              <a:rPr lang="ru-RU" sz="2000" b="1" dirty="0" err="1">
                <a:latin typeface="Georgia" panose="02040502050405020303" pitchFamily="18" charset="0"/>
              </a:rPr>
              <a:t>вимагали</a:t>
            </a:r>
            <a:r>
              <a:rPr lang="ru-RU" sz="2000" b="1" dirty="0">
                <a:latin typeface="Georgia" panose="02040502050405020303" pitchFamily="18" charset="0"/>
              </a:rPr>
              <a:t> </a:t>
            </a:r>
            <a:r>
              <a:rPr lang="ru-RU" sz="2000" b="1" dirty="0" err="1">
                <a:latin typeface="Georgia" panose="02040502050405020303" pitchFamily="18" charset="0"/>
              </a:rPr>
              <a:t>змінити</a:t>
            </a:r>
            <a:r>
              <a:rPr lang="ru-RU" sz="2000" b="1" dirty="0">
                <a:latin typeface="Georgia" panose="02040502050405020303" pitchFamily="18" charset="0"/>
              </a:rPr>
              <a:t> </a:t>
            </a:r>
            <a:r>
              <a:rPr lang="ru-RU" sz="2000" b="1" dirty="0" err="1">
                <a:latin typeface="Georgia" panose="02040502050405020303" pitchFamily="18" charset="0"/>
              </a:rPr>
              <a:t>такий</a:t>
            </a:r>
            <a:r>
              <a:rPr lang="ru-RU" sz="2000" b="1" dirty="0">
                <a:latin typeface="Georgia" panose="02040502050405020303" pitchFamily="18" charset="0"/>
              </a:rPr>
              <a:t> </a:t>
            </a:r>
            <a:r>
              <a:rPr lang="ru-RU" sz="2000" b="1" dirty="0" err="1">
                <a:latin typeface="Georgia" panose="02040502050405020303" pitchFamily="18" charset="0"/>
              </a:rPr>
              <a:t>підхід</a:t>
            </a:r>
            <a:r>
              <a:rPr lang="ru-RU" sz="2000" b="1" dirty="0">
                <a:latin typeface="Georgia" panose="02040502050405020303" pitchFamily="18" charset="0"/>
              </a:rPr>
              <a:t>?</a:t>
            </a:r>
            <a:endParaRPr lang="uk-UA" sz="2000" b="1" dirty="0">
              <a:latin typeface="Georgia" panose="02040502050405020303" pitchFamily="18" charset="0"/>
            </a:endParaRPr>
          </a:p>
        </p:txBody>
      </p:sp>
      <p:pic>
        <p:nvPicPr>
          <p:cNvPr id="7" name="Рисунок 6">
            <a:extLst>
              <a:ext uri="{FF2B5EF4-FFF2-40B4-BE49-F238E27FC236}">
                <a16:creationId xmlns:a16="http://schemas.microsoft.com/office/drawing/2014/main" id="{AB04DC11-AA8F-4F6B-A6E0-B5DD1E5B8685}"/>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4441" y="281833"/>
            <a:ext cx="5244358" cy="851797"/>
          </a:xfrm>
          <a:prstGeom prst="rect">
            <a:avLst/>
          </a:prstGeom>
        </p:spPr>
      </p:pic>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2" name="Прямоугольник 1">
            <a:extLst>
              <a:ext uri="{FF2B5EF4-FFF2-40B4-BE49-F238E27FC236}">
                <a16:creationId xmlns:a16="http://schemas.microsoft.com/office/drawing/2014/main" id="{91BE63AA-3D9E-4DE1-8391-32610AFC2269}"/>
              </a:ext>
            </a:extLst>
          </p:cNvPr>
          <p:cNvSpPr/>
          <p:nvPr/>
        </p:nvSpPr>
        <p:spPr>
          <a:xfrm>
            <a:off x="2303896" y="2136159"/>
            <a:ext cx="8191105" cy="923330"/>
          </a:xfrm>
          <a:prstGeom prst="rect">
            <a:avLst/>
          </a:prstGeom>
        </p:spPr>
        <p:txBody>
          <a:bodyPr wrap="square">
            <a:spAutoFit/>
          </a:bodyPr>
          <a:lstStyle/>
          <a:p>
            <a:pPr algn="ctr">
              <a:spcAft>
                <a:spcPts val="0"/>
              </a:spcAft>
            </a:pPr>
            <a:r>
              <a:rPr lang="uk-UA" b="1" dirty="0">
                <a:solidFill>
                  <a:srgbClr val="277267"/>
                </a:solidFill>
                <a:latin typeface="Georgia" panose="02040502050405020303" pitchFamily="18" charset="0"/>
              </a:rPr>
              <a:t>У випадку продажу </a:t>
            </a:r>
            <a:r>
              <a:rPr lang="uk-UA" dirty="0">
                <a:latin typeface="Georgia" panose="02040502050405020303" pitchFamily="18" charset="0"/>
              </a:rPr>
              <a:t>предмету застави/іпотеки </a:t>
            </a:r>
            <a:r>
              <a:rPr lang="uk-UA" b="1" dirty="0">
                <a:solidFill>
                  <a:srgbClr val="277267"/>
                </a:solidFill>
                <a:latin typeface="Georgia" panose="02040502050405020303" pitchFamily="18" charset="0"/>
              </a:rPr>
              <a:t>за ціною вище</a:t>
            </a:r>
            <a:r>
              <a:rPr lang="uk-UA" dirty="0">
                <a:latin typeface="Georgia" panose="02040502050405020303" pitchFamily="18" charset="0"/>
              </a:rPr>
              <a:t>, ніж договірна вартість, забезпечений кредитор отримував лише </a:t>
            </a:r>
            <a:r>
              <a:rPr lang="uk-UA" b="1" dirty="0">
                <a:solidFill>
                  <a:srgbClr val="277267"/>
                </a:solidFill>
                <a:latin typeface="Georgia" panose="02040502050405020303" pitchFamily="18" charset="0"/>
              </a:rPr>
              <a:t>кошти у розмірі договірної вартості предмету застави/іпотеки.</a:t>
            </a:r>
          </a:p>
        </p:txBody>
      </p:sp>
      <p:cxnSp>
        <p:nvCxnSpPr>
          <p:cNvPr id="9" name="Прямая соединительная линия 8">
            <a:extLst>
              <a:ext uri="{FF2B5EF4-FFF2-40B4-BE49-F238E27FC236}">
                <a16:creationId xmlns:a16="http://schemas.microsoft.com/office/drawing/2014/main" id="{BF77EC60-C0FF-4796-BAFA-C01791BBD6BA}"/>
              </a:ext>
            </a:extLst>
          </p:cNvPr>
          <p:cNvCxnSpPr>
            <a:cxnSpLocks/>
          </p:cNvCxnSpPr>
          <p:nvPr/>
        </p:nvCxnSpPr>
        <p:spPr>
          <a:xfrm>
            <a:off x="3192756" y="3394347"/>
            <a:ext cx="6068690" cy="0"/>
          </a:xfrm>
          <a:prstGeom prst="line">
            <a:avLst/>
          </a:prstGeom>
          <a:ln w="19050">
            <a:solidFill>
              <a:srgbClr val="277267"/>
            </a:solidFill>
          </a:ln>
        </p:spPr>
        <p:style>
          <a:lnRef idx="1">
            <a:schemeClr val="accent1"/>
          </a:lnRef>
          <a:fillRef idx="0">
            <a:schemeClr val="accent1"/>
          </a:fillRef>
          <a:effectRef idx="0">
            <a:schemeClr val="accent1"/>
          </a:effectRef>
          <a:fontRef idx="minor">
            <a:schemeClr val="tx1"/>
          </a:fontRef>
        </p:style>
      </p:cxnSp>
      <p:sp>
        <p:nvSpPr>
          <p:cNvPr id="10" name="Прямоугольник 9">
            <a:extLst>
              <a:ext uri="{FF2B5EF4-FFF2-40B4-BE49-F238E27FC236}">
                <a16:creationId xmlns:a16="http://schemas.microsoft.com/office/drawing/2014/main" id="{6D786947-C779-449C-A80A-01F9B678EF84}"/>
              </a:ext>
            </a:extLst>
          </p:cNvPr>
          <p:cNvSpPr/>
          <p:nvPr/>
        </p:nvSpPr>
        <p:spPr>
          <a:xfrm>
            <a:off x="1105948" y="3729206"/>
            <a:ext cx="9980102" cy="1200329"/>
          </a:xfrm>
          <a:prstGeom prst="rect">
            <a:avLst/>
          </a:prstGeom>
        </p:spPr>
        <p:txBody>
          <a:bodyPr wrap="square">
            <a:spAutoFit/>
          </a:bodyPr>
          <a:lstStyle/>
          <a:p>
            <a:pPr algn="ctr">
              <a:spcAft>
                <a:spcPts val="0"/>
              </a:spcAft>
            </a:pPr>
            <a:r>
              <a:rPr lang="uk-UA" i="1" dirty="0">
                <a:latin typeface="Georgia" panose="02040502050405020303" pitchFamily="18" charset="0"/>
                <a:cs typeface="Times New Roman" panose="02020603050405020304" pitchFamily="18" charset="0"/>
              </a:rPr>
              <a:t>Згідно з ч. 4 ст. 42 Закону України «Про відновлення платоспроможності боржника або визнання його банкрутом» кошти, що залишилися після задоволення забезпечених вимог та покриття витрат, пов’язаних з утриманням, збереженням та продажом предмета забезпечення, підлягають включенню до складу ліквідаційної маси.</a:t>
            </a:r>
            <a:endParaRPr lang="uk-UA" i="1" dirty="0">
              <a:effectLst/>
            </a:endParaRPr>
          </a:p>
        </p:txBody>
      </p:sp>
      <p:pic>
        <p:nvPicPr>
          <p:cNvPr id="13" name="Рисунок 12">
            <a:extLst>
              <a:ext uri="{FF2B5EF4-FFF2-40B4-BE49-F238E27FC236}">
                <a16:creationId xmlns:a16="http://schemas.microsoft.com/office/drawing/2014/main" id="{02D63CCC-D3CE-4ED2-AED6-F2B2B274F5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999" y="5288022"/>
            <a:ext cx="2395895" cy="1594768"/>
          </a:xfrm>
          <a:prstGeom prst="rect">
            <a:avLst/>
          </a:prstGeom>
          <a:effectLst>
            <a:softEdge rad="31750"/>
          </a:effectLst>
        </p:spPr>
      </p:pic>
    </p:spTree>
    <p:extLst>
      <p:ext uri="{BB962C8B-B14F-4D97-AF65-F5344CB8AC3E}">
        <p14:creationId xmlns:p14="http://schemas.microsoft.com/office/powerpoint/2010/main" val="2048754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a:extLst>
              <a:ext uri="{FF2B5EF4-FFF2-40B4-BE49-F238E27FC236}">
                <a16:creationId xmlns:a16="http://schemas.microsoft.com/office/drawing/2014/main" id="{CA240B4D-ED94-497A-A8AE-B32DEF9FFD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323" y="-773076"/>
            <a:ext cx="4567531" cy="7395748"/>
          </a:xfrm>
          <a:prstGeom prst="rect">
            <a:avLst/>
          </a:prstGeom>
          <a:effectLst>
            <a:softEdge rad="635000"/>
          </a:effectLst>
        </p:spPr>
      </p:pic>
      <p:sp>
        <p:nvSpPr>
          <p:cNvPr id="5" name="Прямоугольник 4">
            <a:extLst>
              <a:ext uri="{FF2B5EF4-FFF2-40B4-BE49-F238E27FC236}">
                <a16:creationId xmlns:a16="http://schemas.microsoft.com/office/drawing/2014/main" id="{332CE2B3-25D2-45CC-B016-3F356DD423DB}"/>
              </a:ext>
            </a:extLst>
          </p:cNvPr>
          <p:cNvSpPr/>
          <p:nvPr/>
        </p:nvSpPr>
        <p:spPr>
          <a:xfrm>
            <a:off x="5143234" y="512520"/>
            <a:ext cx="5832494" cy="1015663"/>
          </a:xfrm>
          <a:prstGeom prst="rect">
            <a:avLst/>
          </a:prstGeom>
        </p:spPr>
        <p:txBody>
          <a:bodyPr wrap="square">
            <a:spAutoFit/>
          </a:bodyPr>
          <a:lstStyle/>
          <a:p>
            <a:pPr algn="ctr"/>
            <a:r>
              <a:rPr lang="ru-RU" sz="2000" b="1" dirty="0">
                <a:latin typeface="Georgia" panose="02040502050405020303" pitchFamily="18" charset="0"/>
              </a:rPr>
              <a:t>Визначення </a:t>
            </a:r>
            <a:r>
              <a:rPr lang="ru-RU" sz="2000" b="1" dirty="0" err="1">
                <a:latin typeface="Georgia" panose="02040502050405020303" pitchFamily="18" charset="0"/>
              </a:rPr>
              <a:t>розміру</a:t>
            </a:r>
            <a:r>
              <a:rPr lang="ru-RU" sz="2000" b="1" dirty="0">
                <a:latin typeface="Georgia" panose="02040502050405020303" pitchFamily="18" charset="0"/>
              </a:rPr>
              <a:t> </a:t>
            </a:r>
            <a:r>
              <a:rPr lang="ru-RU" sz="2000" b="1" dirty="0" err="1">
                <a:latin typeface="Georgia" panose="02040502050405020303" pitchFamily="18" charset="0"/>
              </a:rPr>
              <a:t>вимог</a:t>
            </a:r>
            <a:r>
              <a:rPr lang="ru-RU" sz="2000" b="1" dirty="0">
                <a:latin typeface="Georgia" panose="02040502050405020303" pitchFamily="18" charset="0"/>
              </a:rPr>
              <a:t> </a:t>
            </a:r>
            <a:r>
              <a:rPr lang="ru-RU" sz="2000" b="1" dirty="0" err="1">
                <a:latin typeface="Georgia" panose="02040502050405020303" pitchFamily="18" charset="0"/>
              </a:rPr>
              <a:t>забезпечених</a:t>
            </a:r>
            <a:r>
              <a:rPr lang="ru-RU" sz="2000" b="1" dirty="0">
                <a:latin typeface="Georgia" panose="02040502050405020303" pitchFamily="18" charset="0"/>
              </a:rPr>
              <a:t> </a:t>
            </a:r>
            <a:r>
              <a:rPr lang="ru-RU" sz="2000" b="1" dirty="0" err="1">
                <a:latin typeface="Georgia" panose="02040502050405020303" pitchFamily="18" charset="0"/>
              </a:rPr>
              <a:t>кредиторів</a:t>
            </a:r>
            <a:r>
              <a:rPr lang="ru-RU" sz="2000" b="1" dirty="0">
                <a:latin typeface="Georgia" panose="02040502050405020303" pitchFamily="18" charset="0"/>
              </a:rPr>
              <a:t>:</a:t>
            </a:r>
          </a:p>
          <a:p>
            <a:pPr algn="ctr"/>
            <a:r>
              <a:rPr lang="ru-RU" sz="2000" b="1" dirty="0">
                <a:latin typeface="Georgia" panose="02040502050405020303" pitchFamily="18" charset="0"/>
              </a:rPr>
              <a:t> </a:t>
            </a:r>
            <a:r>
              <a:rPr lang="ru-RU" sz="2000" b="1" dirty="0" err="1">
                <a:latin typeface="Georgia" panose="02040502050405020303" pitchFamily="18" charset="0"/>
              </a:rPr>
              <a:t>зміна</a:t>
            </a:r>
            <a:r>
              <a:rPr lang="ru-RU" sz="2000" b="1" dirty="0">
                <a:latin typeface="Georgia" panose="02040502050405020303" pitchFamily="18" charset="0"/>
              </a:rPr>
              <a:t> правил </a:t>
            </a:r>
            <a:r>
              <a:rPr lang="ru-RU" sz="2000" b="1" dirty="0" err="1">
                <a:latin typeface="Georgia" panose="02040502050405020303" pitchFamily="18" charset="0"/>
              </a:rPr>
              <a:t>гри</a:t>
            </a:r>
            <a:endParaRPr lang="uk-UA" sz="2000" b="1" dirty="0">
              <a:latin typeface="Georgia" panose="02040502050405020303" pitchFamily="18" charset="0"/>
            </a:endParaRPr>
          </a:p>
        </p:txBody>
      </p:sp>
      <p:pic>
        <p:nvPicPr>
          <p:cNvPr id="7" name="Рисунок 6">
            <a:extLst>
              <a:ext uri="{FF2B5EF4-FFF2-40B4-BE49-F238E27FC236}">
                <a16:creationId xmlns:a16="http://schemas.microsoft.com/office/drawing/2014/main" id="{AB04DC11-AA8F-4F6B-A6E0-B5DD1E5B86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57191" y="275422"/>
            <a:ext cx="5244358" cy="1489857"/>
          </a:xfrm>
          <a:prstGeom prst="rect">
            <a:avLst/>
          </a:prstGeom>
        </p:spPr>
      </p:pic>
      <p:sp>
        <p:nvSpPr>
          <p:cNvPr id="3" name="Прямоугольник 2">
            <a:extLst>
              <a:ext uri="{FF2B5EF4-FFF2-40B4-BE49-F238E27FC236}">
                <a16:creationId xmlns:a16="http://schemas.microsoft.com/office/drawing/2014/main" id="{8AC595DB-3D6E-47CD-A4D2-14AA240ECA44}"/>
              </a:ext>
            </a:extLst>
          </p:cNvPr>
          <p:cNvSpPr/>
          <p:nvPr/>
        </p:nvSpPr>
        <p:spPr>
          <a:xfrm>
            <a:off x="343208" y="3108806"/>
            <a:ext cx="4528257" cy="1535741"/>
          </a:xfrm>
          <a:prstGeom prst="rect">
            <a:avLst/>
          </a:prstGeom>
        </p:spPr>
        <p:txBody>
          <a:bodyPr wrap="square">
            <a:spAutoFit/>
          </a:bodyPr>
          <a:lstStyle/>
          <a:p>
            <a:pPr algn="ctr">
              <a:lnSpc>
                <a:spcPct val="107000"/>
              </a:lnSpc>
              <a:spcAft>
                <a:spcPts val="800"/>
              </a:spcAft>
            </a:pPr>
            <a:r>
              <a:rPr lang="uk-UA" dirty="0">
                <a:latin typeface="Times New Roman" panose="02020603050405020304" pitchFamily="18" charset="0"/>
                <a:ea typeface="Calibri" panose="020F0502020204030204" pitchFamily="34" charset="0"/>
                <a:cs typeface="Times New Roman" panose="02020603050405020304" pitchFamily="18" charset="0"/>
              </a:rPr>
              <a:t> </a:t>
            </a:r>
            <a:endParaRPr lang="uk-UA" sz="16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uk-UA" sz="2000" dirty="0">
                <a:latin typeface="Georgia" panose="02040502050405020303" pitchFamily="18" charset="0"/>
                <a:ea typeface="Calibri" panose="020F0502020204030204" pitchFamily="34" charset="0"/>
                <a:cs typeface="Times New Roman" panose="02020603050405020304" pitchFamily="18" charset="0"/>
              </a:rPr>
              <a:t>Великою Палатою Верховного Суду сформовано новий підхід:</a:t>
            </a:r>
          </a:p>
          <a:p>
            <a:pPr algn="ctr">
              <a:lnSpc>
                <a:spcPct val="107000"/>
              </a:lnSpc>
              <a:spcAft>
                <a:spcPts val="800"/>
              </a:spcAft>
            </a:pPr>
            <a:r>
              <a:rPr lang="uk-UA" i="1" dirty="0">
                <a:latin typeface="Calibri" panose="020F0502020204030204" pitchFamily="34" charset="0"/>
                <a:ea typeface="Calibri" panose="020F0502020204030204" pitchFamily="34" charset="0"/>
                <a:cs typeface="Times New Roman" panose="02020603050405020304" pitchFamily="18" charset="0"/>
              </a:rPr>
              <a:t> </a:t>
            </a:r>
            <a:endParaRPr lang="uk-UA"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4" name="Прямоугольник 3">
            <a:extLst>
              <a:ext uri="{FF2B5EF4-FFF2-40B4-BE49-F238E27FC236}">
                <a16:creationId xmlns:a16="http://schemas.microsoft.com/office/drawing/2014/main" id="{37947D1C-5B25-4EDC-B405-957A558385AC}"/>
              </a:ext>
            </a:extLst>
          </p:cNvPr>
          <p:cNvSpPr/>
          <p:nvPr/>
        </p:nvSpPr>
        <p:spPr>
          <a:xfrm>
            <a:off x="5357191" y="3096919"/>
            <a:ext cx="5769173" cy="1754326"/>
          </a:xfrm>
          <a:prstGeom prst="rect">
            <a:avLst/>
          </a:prstGeom>
        </p:spPr>
        <p:txBody>
          <a:bodyPr wrap="square">
            <a:spAutoFit/>
          </a:bodyPr>
          <a:lstStyle/>
          <a:p>
            <a:pPr algn="ctr"/>
            <a:r>
              <a:rPr lang="uk-UA" sz="2400" i="1" dirty="0">
                <a:latin typeface="Georgia" panose="02040502050405020303" pitchFamily="18" charset="0"/>
                <a:ea typeface="Calibri" panose="020F0502020204030204" pitchFamily="34" charset="0"/>
                <a:cs typeface="Times New Roman" panose="02020603050405020304" pitchFamily="18" charset="0"/>
              </a:rPr>
              <a:t>Р</a:t>
            </a:r>
            <a:r>
              <a:rPr lang="uk-UA" sz="2400" i="1" dirty="0">
                <a:latin typeface="Times New Roman" panose="02020603050405020304" pitchFamily="18" charset="0"/>
                <a:ea typeface="Calibri" panose="020F0502020204030204" pitchFamily="34" charset="0"/>
                <a:cs typeface="Times New Roman" panose="02020603050405020304" pitchFamily="18" charset="0"/>
              </a:rPr>
              <a:t>озмір вимог забезпечених кредиторів </a:t>
            </a:r>
          </a:p>
          <a:p>
            <a:pPr algn="ctr"/>
            <a:r>
              <a:rPr lang="uk-UA" sz="3600" b="1" i="1" dirty="0">
                <a:solidFill>
                  <a:srgbClr val="277267"/>
                </a:solidFill>
                <a:latin typeface="Times New Roman" panose="02020603050405020304" pitchFamily="18" charset="0"/>
                <a:ea typeface="Calibri" panose="020F0502020204030204" pitchFamily="34" charset="0"/>
                <a:cs typeface="Times New Roman" panose="02020603050405020304" pitchFamily="18" charset="0"/>
              </a:rPr>
              <a:t>=</a:t>
            </a:r>
          </a:p>
          <a:p>
            <a:pPr algn="ctr"/>
            <a:r>
              <a:rPr lang="uk-UA" sz="2400" i="1" dirty="0">
                <a:latin typeface="Times New Roman" panose="02020603050405020304" pitchFamily="18" charset="0"/>
                <a:ea typeface="Calibri" panose="020F0502020204030204" pitchFamily="34" charset="0"/>
                <a:cs typeface="Times New Roman" panose="02020603050405020304" pitchFamily="18" charset="0"/>
              </a:rPr>
              <a:t> розміру основного зобов’язання, яке забезпечує предмет застави/іпотеки</a:t>
            </a:r>
            <a:endParaRPr lang="uk-UA" sz="2400" dirty="0"/>
          </a:p>
        </p:txBody>
      </p:sp>
      <p:cxnSp>
        <p:nvCxnSpPr>
          <p:cNvPr id="8" name="Прямая соединительная линия 7">
            <a:extLst>
              <a:ext uri="{FF2B5EF4-FFF2-40B4-BE49-F238E27FC236}">
                <a16:creationId xmlns:a16="http://schemas.microsoft.com/office/drawing/2014/main" id="{A7B68035-6FF9-41FF-B6FE-93B8A3546E14}"/>
              </a:ext>
            </a:extLst>
          </p:cNvPr>
          <p:cNvCxnSpPr>
            <a:cxnSpLocks/>
          </p:cNvCxnSpPr>
          <p:nvPr/>
        </p:nvCxnSpPr>
        <p:spPr>
          <a:xfrm>
            <a:off x="5062012" y="2539527"/>
            <a:ext cx="0" cy="3682453"/>
          </a:xfrm>
          <a:prstGeom prst="line">
            <a:avLst/>
          </a:prstGeom>
          <a:ln w="19050">
            <a:solidFill>
              <a:srgbClr val="277267"/>
            </a:solidFill>
          </a:ln>
        </p:spPr>
        <p:style>
          <a:lnRef idx="1">
            <a:schemeClr val="accent1"/>
          </a:lnRef>
          <a:fillRef idx="0">
            <a:schemeClr val="accent1"/>
          </a:fillRef>
          <a:effectRef idx="0">
            <a:schemeClr val="accent1"/>
          </a:effectRef>
          <a:fontRef idx="minor">
            <a:schemeClr val="tx1"/>
          </a:fontRef>
        </p:style>
      </p:cxnSp>
      <p:pic>
        <p:nvPicPr>
          <p:cNvPr id="9" name="Рисунок 8">
            <a:extLst>
              <a:ext uri="{FF2B5EF4-FFF2-40B4-BE49-F238E27FC236}">
                <a16:creationId xmlns:a16="http://schemas.microsoft.com/office/drawing/2014/main" id="{5A064830-C6D6-40E5-9D43-9D5BC1377F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420037">
            <a:off x="-728893" y="-4024564"/>
            <a:ext cx="4016165" cy="6502976"/>
          </a:xfrm>
          <a:prstGeom prst="rect">
            <a:avLst/>
          </a:prstGeom>
          <a:effectLst>
            <a:softEdge rad="635000"/>
          </a:effectLst>
        </p:spPr>
      </p:pic>
    </p:spTree>
    <p:extLst>
      <p:ext uri="{BB962C8B-B14F-4D97-AF65-F5344CB8AC3E}">
        <p14:creationId xmlns:p14="http://schemas.microsoft.com/office/powerpoint/2010/main" val="2427165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3" name="Прямоугольник 2"/>
          <p:cNvSpPr/>
          <p:nvPr/>
        </p:nvSpPr>
        <p:spPr>
          <a:xfrm>
            <a:off x="462169" y="878543"/>
            <a:ext cx="11267661" cy="707886"/>
          </a:xfrm>
          <a:prstGeom prst="rect">
            <a:avLst/>
          </a:prstGeom>
        </p:spPr>
        <p:txBody>
          <a:bodyPr wrap="square">
            <a:spAutoFit/>
          </a:bodyPr>
          <a:lstStyle/>
          <a:p>
            <a:pPr algn="ctr"/>
            <a:r>
              <a:rPr lang="uk-UA" sz="2000"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Постанова Великої Палати Верховного Суду</a:t>
            </a:r>
          </a:p>
          <a:p>
            <a:pPr algn="ctr"/>
            <a:r>
              <a:rPr lang="uk-UA" sz="2000" b="1" dirty="0">
                <a:solidFill>
                  <a:srgbClr val="277267"/>
                </a:solidFill>
                <a:latin typeface="Georgia" panose="02040502050405020303" pitchFamily="18" charset="0"/>
                <a:ea typeface="Calibri" panose="020F0502020204030204" pitchFamily="34" charset="0"/>
                <a:cs typeface="Times New Roman" panose="02020603050405020304" pitchFamily="18" charset="0"/>
              </a:rPr>
              <a:t> від 15.05.2018 року у справі № 902/492/17 </a:t>
            </a:r>
            <a:endParaRPr lang="en-US" sz="2000" b="1" dirty="0">
              <a:solidFill>
                <a:srgbClr val="277267"/>
              </a:solidFill>
              <a:latin typeface="Georgia" panose="02040502050405020303" pitchFamily="18" charset="0"/>
            </a:endParaRPr>
          </a:p>
        </p:txBody>
      </p:sp>
      <p:sp>
        <p:nvSpPr>
          <p:cNvPr id="4" name="Прямоугольник 3"/>
          <p:cNvSpPr/>
          <p:nvPr/>
        </p:nvSpPr>
        <p:spPr>
          <a:xfrm>
            <a:off x="364436" y="2406719"/>
            <a:ext cx="6096000" cy="3970318"/>
          </a:xfrm>
          <a:prstGeom prst="rect">
            <a:avLst/>
          </a:prstGeom>
        </p:spPr>
        <p:txBody>
          <a:bodyPr>
            <a:spAutoFit/>
          </a:bodyPr>
          <a:lstStyle/>
          <a:p>
            <a:pPr algn="just" fontAlgn="base">
              <a:tabLst>
                <a:tab pos="270510" algn="l"/>
              </a:tabLst>
            </a:pPr>
            <a:r>
              <a:rPr lang="uk-UA" dirty="0">
                <a:latin typeface="Georgia" panose="02040502050405020303" pitchFamily="18" charset="0"/>
              </a:rPr>
              <a:t>«</a:t>
            </a:r>
            <a:r>
              <a:rPr lang="uk-UA" i="1" dirty="0">
                <a:latin typeface="Georgia" panose="02040502050405020303" pitchFamily="18" charset="0"/>
              </a:rPr>
              <a:t>Забезпеченими зобов'язаннями в розумінні статті 1 Закону України «Про відновлення платоспроможності боржника або визнання його банкрутом» та, відповідно, вимогами забезпеченого кредитора, які включаються до реєстру вимог кредиторів у справі про банкрутство, </a:t>
            </a:r>
            <a:r>
              <a:rPr lang="uk-UA" b="1" i="1" dirty="0">
                <a:latin typeface="Georgia" panose="02040502050405020303" pitchFamily="18" charset="0"/>
              </a:rPr>
              <a:t>є всі вимоги кредитора, які існують за основним зобов'язанням (кредитним договором), і є дійсними на момент визнання вимог та можуть бути задоволені за рахунок майна банкрута, що є предметом забезпечення відповідно до умов забезпечувального договору та чинного законодавства</a:t>
            </a:r>
            <a:r>
              <a:rPr lang="uk-UA" i="1" dirty="0">
                <a:latin typeface="Georgia" panose="02040502050405020303" pitchFamily="18" charset="0"/>
              </a:rPr>
              <a:t>.</a:t>
            </a:r>
            <a:r>
              <a:rPr lang="uk-UA" dirty="0">
                <a:latin typeface="Georgia" panose="02040502050405020303" pitchFamily="18" charset="0"/>
              </a:rPr>
              <a:t>»</a:t>
            </a:r>
            <a:endParaRPr lang="en-US" dirty="0">
              <a:latin typeface="Georgia" panose="02040502050405020303" pitchFamily="18" charset="0"/>
            </a:endParaRPr>
          </a:p>
          <a:p>
            <a:pPr algn="just" fontAlgn="base">
              <a:tabLst>
                <a:tab pos="270510" algn="l"/>
              </a:tabLst>
            </a:pPr>
            <a:r>
              <a:rPr lang="uk-UA" dirty="0">
                <a:latin typeface="Georgia" panose="02040502050405020303" pitchFamily="18" charset="0"/>
              </a:rPr>
              <a:t> </a:t>
            </a:r>
            <a:endParaRPr lang="en-US" dirty="0">
              <a:latin typeface="Georgia" panose="02040502050405020303" pitchFamily="18" charset="0"/>
            </a:endParaRPr>
          </a:p>
        </p:txBody>
      </p:sp>
      <p:sp>
        <p:nvSpPr>
          <p:cNvPr id="5" name="Прямоугольник 4"/>
          <p:cNvSpPr/>
          <p:nvPr/>
        </p:nvSpPr>
        <p:spPr>
          <a:xfrm>
            <a:off x="7017025" y="2781950"/>
            <a:ext cx="4810539" cy="2585323"/>
          </a:xfrm>
          <a:prstGeom prst="rect">
            <a:avLst/>
          </a:prstGeom>
        </p:spPr>
        <p:txBody>
          <a:bodyPr wrap="square">
            <a:spAutoFit/>
          </a:bodyPr>
          <a:lstStyle/>
          <a:p>
            <a:pPr algn="just" fontAlgn="base">
              <a:tabLst>
                <a:tab pos="270510" algn="l"/>
              </a:tabLst>
            </a:pPr>
            <a:r>
              <a:rPr lang="uk-UA" dirty="0">
                <a:latin typeface="Georgia" panose="02040502050405020303" pitchFamily="18" charset="0"/>
              </a:rPr>
              <a:t>«</a:t>
            </a:r>
            <a:r>
              <a:rPr lang="uk-UA" i="1" dirty="0">
                <a:latin typeface="Georgia" panose="02040502050405020303" pitchFamily="18" charset="0"/>
              </a:rPr>
              <a:t>Закон про банкрутство не містить іншого порядку та способу визначення забезпечених вимог, ніж наведені вище положення законодавства, не пов'язує визначення вимог, забезпечених заставою (іпотекою) майна боржника, для включення їх до реєстру вимог, із договірною вартістю предметів забезпечення.»</a:t>
            </a:r>
            <a:endParaRPr lang="en-US" dirty="0">
              <a:latin typeface="Georgia" panose="02040502050405020303" pitchFamily="18" charset="0"/>
            </a:endParaRPr>
          </a:p>
        </p:txBody>
      </p:sp>
      <p:pic>
        <p:nvPicPr>
          <p:cNvPr id="6" name="Рисунок 5">
            <a:extLst>
              <a:ext uri="{FF2B5EF4-FFF2-40B4-BE49-F238E27FC236}">
                <a16:creationId xmlns:a16="http://schemas.microsoft.com/office/drawing/2014/main" id="{12FA7C44-6D23-427C-9EA8-9F085A2AED3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42927" y="480963"/>
            <a:ext cx="1370431" cy="1370431"/>
          </a:xfrm>
          <a:prstGeom prst="rect">
            <a:avLst/>
          </a:prstGeom>
        </p:spPr>
      </p:pic>
    </p:spTree>
    <p:extLst>
      <p:ext uri="{BB962C8B-B14F-4D97-AF65-F5344CB8AC3E}">
        <p14:creationId xmlns:p14="http://schemas.microsoft.com/office/powerpoint/2010/main" val="3904513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3" name="Прямоугольник 2"/>
          <p:cNvSpPr/>
          <p:nvPr/>
        </p:nvSpPr>
        <p:spPr>
          <a:xfrm>
            <a:off x="1641964" y="568611"/>
            <a:ext cx="2470548" cy="461665"/>
          </a:xfrm>
          <a:prstGeom prst="rect">
            <a:avLst/>
          </a:prstGeom>
        </p:spPr>
        <p:txBody>
          <a:bodyPr wrap="none">
            <a:spAutoFit/>
          </a:bodyPr>
          <a:lstStyle/>
          <a:p>
            <a:r>
              <a:rPr lang="uk-UA" sz="2400" b="1" dirty="0">
                <a:latin typeface="Georgia" panose="02040502050405020303" pitchFamily="18" charset="0"/>
                <a:ea typeface="Calibri" panose="020F0502020204030204" pitchFamily="34" charset="0"/>
                <a:cs typeface="Times New Roman" panose="02020603050405020304" pitchFamily="18" charset="0"/>
              </a:rPr>
              <a:t>Старий підхід</a:t>
            </a:r>
            <a:endParaRPr lang="en-US" sz="2400" dirty="0">
              <a:latin typeface="Georgia" panose="02040502050405020303" pitchFamily="18" charset="0"/>
            </a:endParaRPr>
          </a:p>
        </p:txBody>
      </p:sp>
      <p:pic>
        <p:nvPicPr>
          <p:cNvPr id="8" name="Рисунок 7">
            <a:extLst>
              <a:ext uri="{FF2B5EF4-FFF2-40B4-BE49-F238E27FC236}">
                <a16:creationId xmlns:a16="http://schemas.microsoft.com/office/drawing/2014/main" id="{AB04DC11-AA8F-4F6B-A6E0-B5DD1E5B868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173589" y="339844"/>
            <a:ext cx="3407298" cy="919198"/>
          </a:xfrm>
          <a:prstGeom prst="rect">
            <a:avLst/>
          </a:prstGeom>
        </p:spPr>
      </p:pic>
      <p:graphicFrame>
        <p:nvGraphicFramePr>
          <p:cNvPr id="10" name="Диаграмма 9"/>
          <p:cNvGraphicFramePr/>
          <p:nvPr>
            <p:extLst>
              <p:ext uri="{D42A27DB-BD31-4B8C-83A1-F6EECF244321}">
                <p14:modId xmlns:p14="http://schemas.microsoft.com/office/powerpoint/2010/main" val="1664181538"/>
              </p:ext>
            </p:extLst>
          </p:nvPr>
        </p:nvGraphicFramePr>
        <p:xfrm>
          <a:off x="-926228" y="0"/>
          <a:ext cx="4603890" cy="4746281"/>
        </p:xfrm>
        <a:graphic>
          <a:graphicData uri="http://schemas.openxmlformats.org/drawingml/2006/chart">
            <c:chart xmlns:c="http://schemas.openxmlformats.org/drawingml/2006/chart" xmlns:r="http://schemas.openxmlformats.org/officeDocument/2006/relationships" r:id="rId4"/>
          </a:graphicData>
        </a:graphic>
      </p:graphicFrame>
      <p:sp>
        <p:nvSpPr>
          <p:cNvPr id="13" name="Прямоугольник 12"/>
          <p:cNvSpPr/>
          <p:nvPr/>
        </p:nvSpPr>
        <p:spPr>
          <a:xfrm>
            <a:off x="7611115" y="568611"/>
            <a:ext cx="2364750" cy="461665"/>
          </a:xfrm>
          <a:prstGeom prst="rect">
            <a:avLst/>
          </a:prstGeom>
        </p:spPr>
        <p:txBody>
          <a:bodyPr wrap="none">
            <a:spAutoFit/>
          </a:bodyPr>
          <a:lstStyle/>
          <a:p>
            <a:r>
              <a:rPr lang="uk-UA" sz="2400" b="1" dirty="0">
                <a:latin typeface="Georgia" panose="02040502050405020303" pitchFamily="18" charset="0"/>
                <a:ea typeface="Calibri" panose="020F0502020204030204" pitchFamily="34" charset="0"/>
                <a:cs typeface="Times New Roman" panose="02020603050405020304" pitchFamily="18" charset="0"/>
              </a:rPr>
              <a:t>Новий підхід</a:t>
            </a:r>
            <a:endParaRPr lang="en-US" sz="2400" dirty="0">
              <a:latin typeface="Georgia" panose="02040502050405020303" pitchFamily="18" charset="0"/>
            </a:endParaRPr>
          </a:p>
        </p:txBody>
      </p:sp>
      <p:pic>
        <p:nvPicPr>
          <p:cNvPr id="9" name="Рисунок 8">
            <a:extLst>
              <a:ext uri="{FF2B5EF4-FFF2-40B4-BE49-F238E27FC236}">
                <a16:creationId xmlns:a16="http://schemas.microsoft.com/office/drawing/2014/main" id="{B7714BCD-B62F-4DEE-A335-BF21648D50C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089841" y="339844"/>
            <a:ext cx="3407298" cy="919198"/>
          </a:xfrm>
          <a:prstGeom prst="rect">
            <a:avLst/>
          </a:prstGeom>
        </p:spPr>
      </p:pic>
      <p:graphicFrame>
        <p:nvGraphicFramePr>
          <p:cNvPr id="5" name="Диаграмма 4">
            <a:extLst>
              <a:ext uri="{FF2B5EF4-FFF2-40B4-BE49-F238E27FC236}">
                <a16:creationId xmlns:a16="http://schemas.microsoft.com/office/drawing/2014/main" id="{D3C26F51-037C-418E-867B-43E9672E5343}"/>
              </a:ext>
            </a:extLst>
          </p:cNvPr>
          <p:cNvGraphicFramePr/>
          <p:nvPr>
            <p:extLst>
              <p:ext uri="{D42A27DB-BD31-4B8C-83A1-F6EECF244321}">
                <p14:modId xmlns:p14="http://schemas.microsoft.com/office/powerpoint/2010/main" val="2712208454"/>
              </p:ext>
            </p:extLst>
          </p:nvPr>
        </p:nvGraphicFramePr>
        <p:xfrm>
          <a:off x="477553" y="1598886"/>
          <a:ext cx="5121469" cy="4940135"/>
        </p:xfrm>
        <a:graphic>
          <a:graphicData uri="http://schemas.openxmlformats.org/drawingml/2006/chart">
            <c:chart xmlns:c="http://schemas.openxmlformats.org/drawingml/2006/chart" xmlns:r="http://schemas.openxmlformats.org/officeDocument/2006/relationships" r:id="rId5"/>
          </a:graphicData>
        </a:graphic>
      </p:graphicFrame>
      <p:sp>
        <p:nvSpPr>
          <p:cNvPr id="7" name="TextBox 6">
            <a:extLst>
              <a:ext uri="{FF2B5EF4-FFF2-40B4-BE49-F238E27FC236}">
                <a16:creationId xmlns:a16="http://schemas.microsoft.com/office/drawing/2014/main" id="{0B6C29CF-6BD0-4114-AEAC-5D0A982B29B0}"/>
              </a:ext>
            </a:extLst>
          </p:cNvPr>
          <p:cNvSpPr txBox="1"/>
          <p:nvPr/>
        </p:nvSpPr>
        <p:spPr>
          <a:xfrm>
            <a:off x="1819639" y="4471985"/>
            <a:ext cx="1617751" cy="461665"/>
          </a:xfrm>
          <a:prstGeom prst="rect">
            <a:avLst/>
          </a:prstGeom>
          <a:noFill/>
        </p:spPr>
        <p:txBody>
          <a:bodyPr wrap="none" rtlCol="0">
            <a:spAutoFit/>
          </a:bodyPr>
          <a:lstStyle/>
          <a:p>
            <a:pPr algn="ctr"/>
            <a:r>
              <a:rPr lang="uk-UA" sz="1200" b="1" dirty="0" err="1">
                <a:latin typeface="Georgia" panose="02040502050405020303" pitchFamily="18" charset="0"/>
              </a:rPr>
              <a:t>Пр</a:t>
            </a:r>
            <a:r>
              <a:rPr lang="ru-UA" sz="1200" b="1" dirty="0">
                <a:latin typeface="Georgia" panose="02040502050405020303" pitchFamily="18" charset="0"/>
              </a:rPr>
              <a:t>е</a:t>
            </a:r>
            <a:r>
              <a:rPr lang="uk-UA" sz="1200" b="1" dirty="0">
                <a:latin typeface="Georgia" panose="02040502050405020303" pitchFamily="18" charset="0"/>
              </a:rPr>
              <a:t>д</a:t>
            </a:r>
            <a:r>
              <a:rPr lang="ru-UA" sz="1200" b="1" dirty="0">
                <a:latin typeface="Georgia" panose="02040502050405020303" pitchFamily="18" charset="0"/>
              </a:rPr>
              <a:t>м</a:t>
            </a:r>
            <a:r>
              <a:rPr lang="uk-UA" sz="1200" b="1" dirty="0">
                <a:latin typeface="Georgia" panose="02040502050405020303" pitchFamily="18" charset="0"/>
              </a:rPr>
              <a:t>е</a:t>
            </a:r>
            <a:r>
              <a:rPr lang="ru-UA" sz="1200" b="1" dirty="0">
                <a:latin typeface="Georgia" panose="02040502050405020303" pitchFamily="18" charset="0"/>
              </a:rPr>
              <a:t>т </a:t>
            </a:r>
            <a:r>
              <a:rPr lang="uk-UA" sz="1200" b="1" dirty="0">
                <a:latin typeface="Georgia" panose="02040502050405020303" pitchFamily="18" charset="0"/>
              </a:rPr>
              <a:t>іпотеки </a:t>
            </a:r>
            <a:br>
              <a:rPr lang="uk-UA" sz="1200" b="1" dirty="0">
                <a:latin typeface="Georgia" panose="02040502050405020303" pitchFamily="18" charset="0"/>
              </a:rPr>
            </a:br>
            <a:r>
              <a:rPr lang="uk-UA" sz="1200" b="1" dirty="0">
                <a:latin typeface="Georgia" panose="02040502050405020303" pitchFamily="18" charset="0"/>
              </a:rPr>
              <a:t>100 тис. грн</a:t>
            </a:r>
          </a:p>
        </p:txBody>
      </p:sp>
      <p:sp>
        <p:nvSpPr>
          <p:cNvPr id="15" name="TextBox 14">
            <a:extLst>
              <a:ext uri="{FF2B5EF4-FFF2-40B4-BE49-F238E27FC236}">
                <a16:creationId xmlns:a16="http://schemas.microsoft.com/office/drawing/2014/main" id="{685D677C-EC95-4C79-81F5-8390E87963FD}"/>
              </a:ext>
            </a:extLst>
          </p:cNvPr>
          <p:cNvSpPr txBox="1"/>
          <p:nvPr/>
        </p:nvSpPr>
        <p:spPr>
          <a:xfrm>
            <a:off x="4261379" y="3260000"/>
            <a:ext cx="1260280" cy="523220"/>
          </a:xfrm>
          <a:prstGeom prst="rect">
            <a:avLst/>
          </a:prstGeom>
          <a:noFill/>
        </p:spPr>
        <p:txBody>
          <a:bodyPr wrap="none" rtlCol="0">
            <a:spAutoFit/>
          </a:bodyPr>
          <a:lstStyle/>
          <a:p>
            <a:pPr algn="ctr"/>
            <a:r>
              <a:rPr lang="uk-UA" sz="1400" dirty="0">
                <a:latin typeface="Georgia" panose="02040502050405020303" pitchFamily="18" charset="0"/>
              </a:rPr>
              <a:t>Конкурсний </a:t>
            </a:r>
          </a:p>
          <a:p>
            <a:pPr algn="ctr"/>
            <a:r>
              <a:rPr lang="uk-UA" sz="1400" dirty="0">
                <a:latin typeface="Georgia" panose="02040502050405020303" pitchFamily="18" charset="0"/>
              </a:rPr>
              <a:t> 900 тис. грн</a:t>
            </a:r>
          </a:p>
        </p:txBody>
      </p:sp>
      <p:sp>
        <p:nvSpPr>
          <p:cNvPr id="16" name="Прямоугольник 15">
            <a:extLst>
              <a:ext uri="{FF2B5EF4-FFF2-40B4-BE49-F238E27FC236}">
                <a16:creationId xmlns:a16="http://schemas.microsoft.com/office/drawing/2014/main" id="{9ACC3417-648A-4B6C-8A2C-8D5D4AB03C27}"/>
              </a:ext>
            </a:extLst>
          </p:cNvPr>
          <p:cNvSpPr/>
          <p:nvPr/>
        </p:nvSpPr>
        <p:spPr>
          <a:xfrm>
            <a:off x="4092626" y="4223060"/>
            <a:ext cx="1617751" cy="461665"/>
          </a:xfrm>
          <a:prstGeom prst="rect">
            <a:avLst/>
          </a:prstGeom>
        </p:spPr>
        <p:txBody>
          <a:bodyPr wrap="square">
            <a:spAutoFit/>
          </a:bodyPr>
          <a:lstStyle/>
          <a:p>
            <a:pPr algn="ctr"/>
            <a:r>
              <a:rPr lang="uk-UA" sz="1200" dirty="0">
                <a:latin typeface="Georgia" panose="02040502050405020303" pitchFamily="18" charset="0"/>
                <a:ea typeface="Calibri" panose="020F0502020204030204" pitchFamily="34" charset="0"/>
                <a:cs typeface="Times New Roman" panose="02020603050405020304" pitchFamily="18" charset="0"/>
              </a:rPr>
              <a:t>Забезпечений </a:t>
            </a:r>
          </a:p>
          <a:p>
            <a:pPr algn="ctr"/>
            <a:r>
              <a:rPr lang="uk-UA" sz="1200" dirty="0">
                <a:latin typeface="Georgia" panose="02040502050405020303" pitchFamily="18" charset="0"/>
                <a:ea typeface="Calibri" panose="020F0502020204030204" pitchFamily="34" charset="0"/>
                <a:cs typeface="Times New Roman" panose="02020603050405020304" pitchFamily="18" charset="0"/>
              </a:rPr>
              <a:t>100 тис. грн</a:t>
            </a:r>
            <a:endParaRPr lang="uk-UA" sz="1200" dirty="0">
              <a:latin typeface="Georgia" panose="02040502050405020303" pitchFamily="18" charset="0"/>
            </a:endParaRPr>
          </a:p>
        </p:txBody>
      </p:sp>
      <p:graphicFrame>
        <p:nvGraphicFramePr>
          <p:cNvPr id="17" name="Диаграмма 16">
            <a:extLst>
              <a:ext uri="{FF2B5EF4-FFF2-40B4-BE49-F238E27FC236}">
                <a16:creationId xmlns:a16="http://schemas.microsoft.com/office/drawing/2014/main" id="{F51B927C-F536-4689-B12D-C242F7960BB6}"/>
              </a:ext>
            </a:extLst>
          </p:cNvPr>
          <p:cNvGraphicFramePr/>
          <p:nvPr>
            <p:extLst>
              <p:ext uri="{D42A27DB-BD31-4B8C-83A1-F6EECF244321}">
                <p14:modId xmlns:p14="http://schemas.microsoft.com/office/powerpoint/2010/main" val="138149057"/>
              </p:ext>
            </p:extLst>
          </p:nvPr>
        </p:nvGraphicFramePr>
        <p:xfrm>
          <a:off x="6481625" y="1690919"/>
          <a:ext cx="5457458" cy="4940135"/>
        </p:xfrm>
        <a:graphic>
          <a:graphicData uri="http://schemas.openxmlformats.org/drawingml/2006/chart">
            <c:chart xmlns:c="http://schemas.openxmlformats.org/drawingml/2006/chart" xmlns:r="http://schemas.openxmlformats.org/officeDocument/2006/relationships" r:id="rId6"/>
          </a:graphicData>
        </a:graphic>
      </p:graphicFrame>
      <p:sp>
        <p:nvSpPr>
          <p:cNvPr id="19" name="Прямоугольник 18">
            <a:extLst>
              <a:ext uri="{FF2B5EF4-FFF2-40B4-BE49-F238E27FC236}">
                <a16:creationId xmlns:a16="http://schemas.microsoft.com/office/drawing/2014/main" id="{531C2474-10A5-432A-B535-366227831DB7}"/>
              </a:ext>
            </a:extLst>
          </p:cNvPr>
          <p:cNvSpPr/>
          <p:nvPr/>
        </p:nvSpPr>
        <p:spPr>
          <a:xfrm>
            <a:off x="10215632" y="3884475"/>
            <a:ext cx="1976368" cy="646331"/>
          </a:xfrm>
          <a:prstGeom prst="rect">
            <a:avLst/>
          </a:prstGeom>
        </p:spPr>
        <p:txBody>
          <a:bodyPr wrap="square">
            <a:spAutoFit/>
          </a:bodyPr>
          <a:lstStyle/>
          <a:p>
            <a:pPr algn="ctr"/>
            <a:r>
              <a:rPr lang="uk-UA" sz="1200" b="1" dirty="0">
                <a:latin typeface="Georgia" panose="02040502050405020303" pitchFamily="18" charset="0"/>
                <a:ea typeface="Calibri" panose="020F0502020204030204" pitchFamily="34" charset="0"/>
                <a:cs typeface="Times New Roman" panose="02020603050405020304" pitchFamily="18" charset="0"/>
              </a:rPr>
              <a:t>Забезпечений </a:t>
            </a:r>
          </a:p>
          <a:p>
            <a:pPr algn="ctr"/>
            <a:r>
              <a:rPr lang="uk-UA" sz="1200" b="1" dirty="0">
                <a:latin typeface="Georgia" panose="02040502050405020303" pitchFamily="18" charset="0"/>
                <a:ea typeface="Calibri" panose="020F0502020204030204" pitchFamily="34" charset="0"/>
                <a:cs typeface="Times New Roman" panose="02020603050405020304" pitchFamily="18" charset="0"/>
              </a:rPr>
              <a:t>1 000 000</a:t>
            </a:r>
          </a:p>
          <a:p>
            <a:pPr algn="ctr"/>
            <a:r>
              <a:rPr lang="uk-UA" sz="1200" b="1" dirty="0">
                <a:latin typeface="Georgia" panose="02040502050405020303" pitchFamily="18" charset="0"/>
                <a:ea typeface="Calibri" panose="020F0502020204030204" pitchFamily="34" charset="0"/>
                <a:cs typeface="Times New Roman" panose="02020603050405020304" pitchFamily="18" charset="0"/>
              </a:rPr>
              <a:t>грн</a:t>
            </a:r>
            <a:endParaRPr lang="uk-UA" sz="1200" b="1" dirty="0">
              <a:latin typeface="Georgia" panose="02040502050405020303" pitchFamily="18" charset="0"/>
            </a:endParaRPr>
          </a:p>
        </p:txBody>
      </p:sp>
      <p:pic>
        <p:nvPicPr>
          <p:cNvPr id="21" name="Рисунок 20">
            <a:extLst>
              <a:ext uri="{FF2B5EF4-FFF2-40B4-BE49-F238E27FC236}">
                <a16:creationId xmlns:a16="http://schemas.microsoft.com/office/drawing/2014/main" id="{4C797894-585A-45B0-A0D3-2CE06A50238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550796" y="3328279"/>
            <a:ext cx="563066" cy="575096"/>
          </a:xfrm>
          <a:prstGeom prst="rect">
            <a:avLst/>
          </a:prstGeom>
        </p:spPr>
      </p:pic>
      <p:pic>
        <p:nvPicPr>
          <p:cNvPr id="23" name="Рисунок 22">
            <a:extLst>
              <a:ext uri="{FF2B5EF4-FFF2-40B4-BE49-F238E27FC236}">
                <a16:creationId xmlns:a16="http://schemas.microsoft.com/office/drawing/2014/main" id="{DF9E262E-EEA2-4D28-ACEE-7209E6BB245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692600" y="3428251"/>
            <a:ext cx="563066" cy="575096"/>
          </a:xfrm>
          <a:prstGeom prst="rect">
            <a:avLst/>
          </a:prstGeom>
        </p:spPr>
      </p:pic>
      <p:pic>
        <p:nvPicPr>
          <p:cNvPr id="25" name="Рисунок 24">
            <a:extLst>
              <a:ext uri="{FF2B5EF4-FFF2-40B4-BE49-F238E27FC236}">
                <a16:creationId xmlns:a16="http://schemas.microsoft.com/office/drawing/2014/main" id="{C7D435A5-F5E9-4651-86BA-F0C9DD15DB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819639" y="4974808"/>
            <a:ext cx="568611" cy="568611"/>
          </a:xfrm>
          <a:prstGeom prst="rect">
            <a:avLst/>
          </a:prstGeom>
        </p:spPr>
      </p:pic>
      <p:pic>
        <p:nvPicPr>
          <p:cNvPr id="26" name="Рисунок 25">
            <a:extLst>
              <a:ext uri="{FF2B5EF4-FFF2-40B4-BE49-F238E27FC236}">
                <a16:creationId xmlns:a16="http://schemas.microsoft.com/office/drawing/2014/main" id="{93DC1651-7480-4484-8A8E-A4CCA36181E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63847" y="5167081"/>
            <a:ext cx="568611" cy="568611"/>
          </a:xfrm>
          <a:prstGeom prst="rect">
            <a:avLst/>
          </a:prstGeom>
        </p:spPr>
      </p:pic>
    </p:spTree>
    <p:extLst>
      <p:ext uri="{BB962C8B-B14F-4D97-AF65-F5344CB8AC3E}">
        <p14:creationId xmlns:p14="http://schemas.microsoft.com/office/powerpoint/2010/main" val="331039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5" name="Прямоугольник 4"/>
          <p:cNvSpPr/>
          <p:nvPr/>
        </p:nvSpPr>
        <p:spPr>
          <a:xfrm>
            <a:off x="3334667" y="451596"/>
            <a:ext cx="5522666" cy="400110"/>
          </a:xfrm>
          <a:prstGeom prst="rect">
            <a:avLst/>
          </a:prstGeom>
        </p:spPr>
        <p:txBody>
          <a:bodyPr wrap="none">
            <a:spAutoFit/>
          </a:bodyPr>
          <a:lstStyle/>
          <a:p>
            <a:pPr algn="ctr" fontAlgn="base">
              <a:tabLst>
                <a:tab pos="270510" algn="l"/>
              </a:tabLst>
            </a:pPr>
            <a:r>
              <a:rPr lang="uk-UA" sz="2000" b="1" dirty="0">
                <a:latin typeface="Georgia" panose="02040502050405020303" pitchFamily="18" charset="0"/>
                <a:ea typeface="Times New Roman" panose="02020603050405020304" pitchFamily="18" charset="0"/>
              </a:rPr>
              <a:t>Наслідки застосування нового підходу</a:t>
            </a:r>
            <a:endParaRPr lang="en-US" sz="2000" dirty="0">
              <a:latin typeface="Georgia" panose="02040502050405020303" pitchFamily="18" charset="0"/>
              <a:ea typeface="Times New Roman" panose="02020603050405020304" pitchFamily="18" charset="0"/>
            </a:endParaRPr>
          </a:p>
        </p:txBody>
      </p:sp>
      <p:pic>
        <p:nvPicPr>
          <p:cNvPr id="8" name="Рисунок 7">
            <a:extLst>
              <a:ext uri="{FF2B5EF4-FFF2-40B4-BE49-F238E27FC236}">
                <a16:creationId xmlns:a16="http://schemas.microsoft.com/office/drawing/2014/main" id="{AB04DC11-AA8F-4F6B-A6E0-B5DD1E5B86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5355" y="231650"/>
            <a:ext cx="6021290" cy="919198"/>
          </a:xfrm>
          <a:prstGeom prst="rect">
            <a:avLst/>
          </a:prstGeom>
        </p:spPr>
      </p:pic>
      <p:sp>
        <p:nvSpPr>
          <p:cNvPr id="6" name="Прямоугольник 5"/>
          <p:cNvSpPr/>
          <p:nvPr/>
        </p:nvSpPr>
        <p:spPr>
          <a:xfrm>
            <a:off x="197207" y="2900815"/>
            <a:ext cx="4087659" cy="1200329"/>
          </a:xfrm>
          <a:prstGeom prst="rect">
            <a:avLst/>
          </a:prstGeom>
        </p:spPr>
        <p:txBody>
          <a:bodyPr wrap="square">
            <a:spAutoFit/>
          </a:bodyPr>
          <a:lstStyle/>
          <a:p>
            <a:pPr algn="ctr"/>
            <a:r>
              <a:rPr lang="uk-UA" sz="2400" b="1" dirty="0">
                <a:latin typeface="Georgia" panose="02040502050405020303" pitchFamily="18" charset="0"/>
                <a:ea typeface="Calibri" panose="020F0502020204030204" pitchFamily="34" charset="0"/>
                <a:cs typeface="Times New Roman" panose="02020603050405020304" pitchFamily="18" charset="0"/>
              </a:rPr>
              <a:t>Боржник є виключно майновим поручителем</a:t>
            </a:r>
            <a:endParaRPr lang="en-US" sz="2400" dirty="0">
              <a:latin typeface="Georgia" panose="02040502050405020303" pitchFamily="18" charset="0"/>
            </a:endParaRPr>
          </a:p>
        </p:txBody>
      </p:sp>
      <p:sp>
        <p:nvSpPr>
          <p:cNvPr id="13" name="Стрелка вниз 12"/>
          <p:cNvSpPr/>
          <p:nvPr/>
        </p:nvSpPr>
        <p:spPr>
          <a:xfrm rot="16200000">
            <a:off x="4795247" y="2035821"/>
            <a:ext cx="502819" cy="844826"/>
          </a:xfrm>
          <a:prstGeom prst="downArrow">
            <a:avLst/>
          </a:prstGeom>
          <a:solidFill>
            <a:srgbClr val="277267"/>
          </a:solidFill>
          <a:ln>
            <a:solidFill>
              <a:srgbClr val="277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Прямоугольник 13"/>
          <p:cNvSpPr/>
          <p:nvPr/>
        </p:nvSpPr>
        <p:spPr>
          <a:xfrm>
            <a:off x="7258979" y="4356480"/>
            <a:ext cx="3196708" cy="707886"/>
          </a:xfrm>
          <a:prstGeom prst="rect">
            <a:avLst/>
          </a:prstGeom>
        </p:spPr>
        <p:txBody>
          <a:bodyPr wrap="none">
            <a:spAutoFit/>
          </a:bodyPr>
          <a:lstStyle/>
          <a:p>
            <a:pPr algn="ctr"/>
            <a:r>
              <a:rPr lang="uk-UA" sz="2000" dirty="0">
                <a:latin typeface="Georgia" panose="02040502050405020303" pitchFamily="18" charset="0"/>
                <a:ea typeface="Calibri" panose="020F0502020204030204" pitchFamily="34" charset="0"/>
                <a:cs typeface="Times New Roman" panose="02020603050405020304" pitchFamily="18" charset="0"/>
              </a:rPr>
              <a:t>Додаткові гарантії для </a:t>
            </a:r>
          </a:p>
          <a:p>
            <a:pPr algn="ctr"/>
            <a:r>
              <a:rPr lang="uk-UA" sz="2000" dirty="0">
                <a:latin typeface="Georgia" panose="02040502050405020303" pitchFamily="18" charset="0"/>
                <a:ea typeface="Calibri" panose="020F0502020204030204" pitchFamily="34" charset="0"/>
                <a:cs typeface="Times New Roman" panose="02020603050405020304" pitchFamily="18" charset="0"/>
              </a:rPr>
              <a:t>забезпечених кредиторів</a:t>
            </a:r>
            <a:endParaRPr lang="en-US" sz="2000" dirty="0">
              <a:latin typeface="Georgia" panose="02040502050405020303" pitchFamily="18" charset="0"/>
            </a:endParaRPr>
          </a:p>
        </p:txBody>
      </p:sp>
      <p:sp>
        <p:nvSpPr>
          <p:cNvPr id="15" name="Прямоугольник 14"/>
          <p:cNvSpPr/>
          <p:nvPr/>
        </p:nvSpPr>
        <p:spPr>
          <a:xfrm>
            <a:off x="5809333" y="2026898"/>
            <a:ext cx="6096000" cy="1015663"/>
          </a:xfrm>
          <a:prstGeom prst="rect">
            <a:avLst/>
          </a:prstGeom>
        </p:spPr>
        <p:txBody>
          <a:bodyPr>
            <a:spAutoFit/>
          </a:bodyPr>
          <a:lstStyle/>
          <a:p>
            <a:pPr algn="ctr"/>
            <a:r>
              <a:rPr lang="uk-UA" sz="2000" dirty="0">
                <a:latin typeface="Georgia" panose="02040502050405020303" pitchFamily="18" charset="0"/>
                <a:ea typeface="Calibri" panose="020F0502020204030204" pitchFamily="34" charset="0"/>
                <a:cs typeface="Times New Roman" panose="02020603050405020304" pitchFamily="18" charset="0"/>
              </a:rPr>
              <a:t>Отримання всієї суми кошти від реалізації предметів застави/іпотеки в рамках ліквідаційної процедури</a:t>
            </a:r>
            <a:endParaRPr lang="en-US" sz="2000" dirty="0">
              <a:latin typeface="Georgia" panose="02040502050405020303" pitchFamily="18" charset="0"/>
            </a:endParaRPr>
          </a:p>
        </p:txBody>
      </p:sp>
      <p:cxnSp>
        <p:nvCxnSpPr>
          <p:cNvPr id="3" name="Прямая соединительная линия 2">
            <a:extLst>
              <a:ext uri="{FF2B5EF4-FFF2-40B4-BE49-F238E27FC236}">
                <a16:creationId xmlns:a16="http://schemas.microsoft.com/office/drawing/2014/main" id="{B479D06A-BC67-4268-A6D4-73783D1A1F96}"/>
              </a:ext>
            </a:extLst>
          </p:cNvPr>
          <p:cNvCxnSpPr>
            <a:cxnSpLocks/>
          </p:cNvCxnSpPr>
          <p:nvPr/>
        </p:nvCxnSpPr>
        <p:spPr>
          <a:xfrm>
            <a:off x="4454554" y="1577130"/>
            <a:ext cx="0" cy="5041784"/>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Стрелка вниз 12">
            <a:extLst>
              <a:ext uri="{FF2B5EF4-FFF2-40B4-BE49-F238E27FC236}">
                <a16:creationId xmlns:a16="http://schemas.microsoft.com/office/drawing/2014/main" id="{866BC056-2F46-46A1-8450-F80A9E1A5F0A}"/>
              </a:ext>
            </a:extLst>
          </p:cNvPr>
          <p:cNvSpPr/>
          <p:nvPr/>
        </p:nvSpPr>
        <p:spPr>
          <a:xfrm rot="16200000">
            <a:off x="4796134" y="4185478"/>
            <a:ext cx="502821" cy="844826"/>
          </a:xfrm>
          <a:prstGeom prst="downArrow">
            <a:avLst/>
          </a:prstGeom>
          <a:solidFill>
            <a:srgbClr val="277267"/>
          </a:solidFill>
          <a:ln>
            <a:solidFill>
              <a:srgbClr val="277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Рисунок 9">
            <a:extLst>
              <a:ext uri="{FF2B5EF4-FFF2-40B4-BE49-F238E27FC236}">
                <a16:creationId xmlns:a16="http://schemas.microsoft.com/office/drawing/2014/main" id="{091DFD53-D899-486E-995E-343B284B45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53537" y="5028252"/>
            <a:ext cx="1946239" cy="1841383"/>
          </a:xfrm>
          <a:prstGeom prst="rect">
            <a:avLst/>
          </a:prstGeom>
        </p:spPr>
      </p:pic>
    </p:spTree>
    <p:extLst>
      <p:ext uri="{BB962C8B-B14F-4D97-AF65-F5344CB8AC3E}">
        <p14:creationId xmlns:p14="http://schemas.microsoft.com/office/powerpoint/2010/main" val="3416213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Рисунок 10">
            <a:extLst>
              <a:ext uri="{FF2B5EF4-FFF2-40B4-BE49-F238E27FC236}">
                <a16:creationId xmlns:a16="http://schemas.microsoft.com/office/drawing/2014/main" id="{A7E150E2-EDB9-490B-AB0A-4CEE8CB1BF2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840934" y="5439507"/>
            <a:ext cx="2269588" cy="1418493"/>
          </a:xfrm>
          <a:prstGeom prst="rect">
            <a:avLst/>
          </a:prstGeom>
        </p:spPr>
      </p:pic>
      <p:sp>
        <p:nvSpPr>
          <p:cNvPr id="5" name="Прямоугольник 4"/>
          <p:cNvSpPr/>
          <p:nvPr/>
        </p:nvSpPr>
        <p:spPr>
          <a:xfrm>
            <a:off x="3334667" y="451596"/>
            <a:ext cx="5522666" cy="400110"/>
          </a:xfrm>
          <a:prstGeom prst="rect">
            <a:avLst/>
          </a:prstGeom>
        </p:spPr>
        <p:txBody>
          <a:bodyPr wrap="none">
            <a:spAutoFit/>
          </a:bodyPr>
          <a:lstStyle/>
          <a:p>
            <a:pPr algn="ctr" fontAlgn="base">
              <a:tabLst>
                <a:tab pos="270510" algn="l"/>
              </a:tabLst>
            </a:pPr>
            <a:r>
              <a:rPr lang="uk-UA" sz="2000" b="1" dirty="0">
                <a:latin typeface="Georgia" panose="02040502050405020303" pitchFamily="18" charset="0"/>
                <a:ea typeface="Times New Roman" panose="02020603050405020304" pitchFamily="18" charset="0"/>
              </a:rPr>
              <a:t>Наслідки застосування нового підходу</a:t>
            </a:r>
            <a:endParaRPr lang="en-US" sz="2000" dirty="0">
              <a:latin typeface="Georgia" panose="02040502050405020303" pitchFamily="18" charset="0"/>
              <a:ea typeface="Times New Roman" panose="02020603050405020304" pitchFamily="18" charset="0"/>
            </a:endParaRPr>
          </a:p>
        </p:txBody>
      </p:sp>
      <p:pic>
        <p:nvPicPr>
          <p:cNvPr id="8" name="Рисунок 7">
            <a:extLst>
              <a:ext uri="{FF2B5EF4-FFF2-40B4-BE49-F238E27FC236}">
                <a16:creationId xmlns:a16="http://schemas.microsoft.com/office/drawing/2014/main" id="{AB04DC11-AA8F-4F6B-A6E0-B5DD1E5B868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85355" y="231650"/>
            <a:ext cx="6021290" cy="919198"/>
          </a:xfrm>
          <a:prstGeom prst="rect">
            <a:avLst/>
          </a:prstGeom>
        </p:spPr>
      </p:pic>
      <p:sp>
        <p:nvSpPr>
          <p:cNvPr id="6" name="Прямоугольник 5"/>
          <p:cNvSpPr/>
          <p:nvPr/>
        </p:nvSpPr>
        <p:spPr>
          <a:xfrm>
            <a:off x="0" y="2475531"/>
            <a:ext cx="4427478" cy="1938992"/>
          </a:xfrm>
          <a:prstGeom prst="rect">
            <a:avLst/>
          </a:prstGeom>
        </p:spPr>
        <p:txBody>
          <a:bodyPr wrap="square">
            <a:spAutoFit/>
          </a:bodyPr>
          <a:lstStyle/>
          <a:p>
            <a:pPr algn="ctr"/>
            <a:r>
              <a:rPr lang="ru-RU" sz="2400" b="1" dirty="0" err="1">
                <a:latin typeface="Georgia" panose="02040502050405020303" pitchFamily="18" charset="0"/>
                <a:ea typeface="Calibri" panose="020F0502020204030204" pitchFamily="34" charset="0"/>
                <a:cs typeface="Times New Roman" panose="02020603050405020304" pitchFamily="18" charset="0"/>
              </a:rPr>
              <a:t>Боржник</a:t>
            </a:r>
            <a:r>
              <a:rPr lang="ru-RU" sz="2400" b="1" dirty="0">
                <a:latin typeface="Georgia" panose="02040502050405020303" pitchFamily="18" charset="0"/>
                <a:ea typeface="Calibri" panose="020F0502020204030204" pitchFamily="34" charset="0"/>
                <a:cs typeface="Times New Roman" panose="02020603050405020304" pitchFamily="18" charset="0"/>
              </a:rPr>
              <a:t> </a:t>
            </a:r>
            <a:r>
              <a:rPr lang="ru-RU" sz="2400" b="1" dirty="0" err="1">
                <a:latin typeface="Georgia" panose="02040502050405020303" pitchFamily="18" charset="0"/>
                <a:ea typeface="Calibri" panose="020F0502020204030204" pitchFamily="34" charset="0"/>
                <a:cs typeface="Times New Roman" panose="02020603050405020304" pitchFamily="18" charset="0"/>
              </a:rPr>
              <a:t>одночасно</a:t>
            </a:r>
            <a:r>
              <a:rPr lang="ru-RU" sz="2400" b="1" dirty="0">
                <a:latin typeface="Georgia" panose="02040502050405020303" pitchFamily="18" charset="0"/>
                <a:ea typeface="Calibri" panose="020F0502020204030204" pitchFamily="34" charset="0"/>
                <a:cs typeface="Times New Roman" panose="02020603050405020304" pitchFamily="18" charset="0"/>
              </a:rPr>
              <a:t> є </a:t>
            </a:r>
            <a:r>
              <a:rPr lang="ru-RU" sz="2400" b="1" dirty="0" err="1">
                <a:latin typeface="Georgia" panose="02040502050405020303" pitchFamily="18" charset="0"/>
                <a:ea typeface="Calibri" panose="020F0502020204030204" pitchFamily="34" charset="0"/>
                <a:cs typeface="Times New Roman" panose="02020603050405020304" pitchFamily="18" charset="0"/>
              </a:rPr>
              <a:t>боржником</a:t>
            </a:r>
            <a:r>
              <a:rPr lang="ru-RU" sz="2400" b="1" dirty="0">
                <a:latin typeface="Georgia" panose="02040502050405020303" pitchFamily="18" charset="0"/>
                <a:ea typeface="Calibri" panose="020F0502020204030204" pitchFamily="34" charset="0"/>
                <a:cs typeface="Times New Roman" panose="02020603050405020304" pitchFamily="18" charset="0"/>
              </a:rPr>
              <a:t> за </a:t>
            </a:r>
            <a:r>
              <a:rPr lang="ru-RU" sz="2400" b="1" dirty="0" err="1">
                <a:latin typeface="Georgia" panose="02040502050405020303" pitchFamily="18" charset="0"/>
                <a:ea typeface="Calibri" panose="020F0502020204030204" pitchFamily="34" charset="0"/>
                <a:cs typeface="Times New Roman" panose="02020603050405020304" pitchFamily="18" charset="0"/>
              </a:rPr>
              <a:t>основним</a:t>
            </a:r>
            <a:r>
              <a:rPr lang="ru-RU" sz="2400" b="1" dirty="0">
                <a:latin typeface="Georgia" panose="02040502050405020303" pitchFamily="18" charset="0"/>
                <a:ea typeface="Calibri" panose="020F0502020204030204" pitchFamily="34" charset="0"/>
                <a:cs typeface="Times New Roman" panose="02020603050405020304" pitchFamily="18" charset="0"/>
              </a:rPr>
              <a:t> </a:t>
            </a:r>
            <a:r>
              <a:rPr lang="ru-RU" sz="2400" b="1" dirty="0" err="1">
                <a:latin typeface="Georgia" panose="02040502050405020303" pitchFamily="18" charset="0"/>
                <a:ea typeface="Calibri" panose="020F0502020204030204" pitchFamily="34" charset="0"/>
                <a:cs typeface="Times New Roman" panose="02020603050405020304" pitchFamily="18" charset="0"/>
              </a:rPr>
              <a:t>зобов’язанням</a:t>
            </a:r>
            <a:endParaRPr lang="ru-RU" sz="2400" b="1" dirty="0">
              <a:latin typeface="Georgia" panose="02040502050405020303" pitchFamily="18" charset="0"/>
              <a:ea typeface="Calibri" panose="020F0502020204030204" pitchFamily="34" charset="0"/>
              <a:cs typeface="Times New Roman" panose="02020603050405020304" pitchFamily="18" charset="0"/>
            </a:endParaRPr>
          </a:p>
          <a:p>
            <a:pPr algn="ctr"/>
            <a:r>
              <a:rPr lang="ru-RU" sz="2400" b="1" dirty="0">
                <a:latin typeface="Georgia" panose="02040502050405020303" pitchFamily="18" charset="0"/>
                <a:ea typeface="Calibri" panose="020F0502020204030204" pitchFamily="34" charset="0"/>
                <a:cs typeface="Times New Roman" panose="02020603050405020304" pitchFamily="18" charset="0"/>
              </a:rPr>
              <a:t> та </a:t>
            </a:r>
            <a:r>
              <a:rPr lang="ru-RU" sz="2400" b="1" dirty="0" err="1">
                <a:latin typeface="Georgia" panose="02040502050405020303" pitchFamily="18" charset="0"/>
                <a:ea typeface="Calibri" panose="020F0502020204030204" pitchFamily="34" charset="0"/>
                <a:cs typeface="Times New Roman" panose="02020603050405020304" pitchFamily="18" charset="0"/>
              </a:rPr>
              <a:t>майновим</a:t>
            </a:r>
            <a:r>
              <a:rPr lang="ru-RU" sz="2400" b="1" dirty="0">
                <a:latin typeface="Georgia" panose="02040502050405020303" pitchFamily="18" charset="0"/>
                <a:ea typeface="Calibri" panose="020F0502020204030204" pitchFamily="34" charset="0"/>
                <a:cs typeface="Times New Roman" panose="02020603050405020304" pitchFamily="18" charset="0"/>
              </a:rPr>
              <a:t> поручителем</a:t>
            </a:r>
          </a:p>
        </p:txBody>
      </p:sp>
      <p:sp>
        <p:nvSpPr>
          <p:cNvPr id="13" name="Стрелка вниз 12"/>
          <p:cNvSpPr/>
          <p:nvPr/>
        </p:nvSpPr>
        <p:spPr>
          <a:xfrm rot="16200000">
            <a:off x="4795247" y="2035821"/>
            <a:ext cx="502819" cy="844826"/>
          </a:xfrm>
          <a:prstGeom prst="downArrow">
            <a:avLst/>
          </a:prstGeom>
          <a:solidFill>
            <a:srgbClr val="277267"/>
          </a:solidFill>
          <a:ln>
            <a:solidFill>
              <a:srgbClr val="277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Прямоугольник 14"/>
          <p:cNvSpPr/>
          <p:nvPr/>
        </p:nvSpPr>
        <p:spPr>
          <a:xfrm>
            <a:off x="5497837" y="1596256"/>
            <a:ext cx="6502822" cy="923330"/>
          </a:xfrm>
          <a:prstGeom prst="rect">
            <a:avLst/>
          </a:prstGeom>
        </p:spPr>
        <p:txBody>
          <a:bodyPr wrap="square">
            <a:spAutoFit/>
          </a:bodyPr>
          <a:lstStyle/>
          <a:p>
            <a:pPr algn="ctr"/>
            <a:r>
              <a:rPr lang="ru-RU" dirty="0" err="1">
                <a:latin typeface="Georgia" panose="02040502050405020303" pitchFamily="18" charset="0"/>
                <a:ea typeface="Calibri" panose="020F0502020204030204" pitchFamily="34" charset="0"/>
                <a:cs typeface="Times New Roman" panose="02020603050405020304" pitchFamily="18" charset="0"/>
              </a:rPr>
              <a:t>Втрата</a:t>
            </a:r>
            <a:r>
              <a:rPr lang="ru-RU" dirty="0">
                <a:latin typeface="Georgia" panose="02040502050405020303" pitchFamily="18" charset="0"/>
                <a:ea typeface="Calibri" panose="020F0502020204030204" pitchFamily="34" charset="0"/>
                <a:cs typeface="Times New Roman" panose="02020603050405020304" pitchFamily="18" charset="0"/>
              </a:rPr>
              <a:t> статусу конкурсного кредитора на суму, </a:t>
            </a:r>
          </a:p>
          <a:p>
            <a:pPr algn="ctr"/>
            <a:r>
              <a:rPr lang="ru-RU" dirty="0">
                <a:latin typeface="Georgia" panose="02040502050405020303" pitchFamily="18" charset="0"/>
                <a:ea typeface="Calibri" panose="020F0502020204030204" pitchFamily="34" charset="0"/>
                <a:cs typeface="Times New Roman" panose="02020603050405020304" pitchFamily="18" charset="0"/>
              </a:rPr>
              <a:t>яка не </a:t>
            </a:r>
            <a:r>
              <a:rPr lang="ru-RU" dirty="0" err="1">
                <a:latin typeface="Georgia" panose="02040502050405020303" pitchFamily="18" charset="0"/>
                <a:ea typeface="Calibri" panose="020F0502020204030204" pitchFamily="34" charset="0"/>
                <a:cs typeface="Times New Roman" panose="02020603050405020304" pitchFamily="18" charset="0"/>
              </a:rPr>
              <a:t>покривалась</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розміром</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договірної</a:t>
            </a:r>
            <a:endParaRPr lang="ru-RU" dirty="0">
              <a:latin typeface="Georgia" panose="02040502050405020303" pitchFamily="18" charset="0"/>
              <a:ea typeface="Calibri" panose="020F0502020204030204" pitchFamily="34" charset="0"/>
              <a:cs typeface="Times New Roman" panose="02020603050405020304" pitchFamily="18" charset="0"/>
            </a:endParaRPr>
          </a:p>
          <a:p>
            <a:pPr algn="ct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вартості</a:t>
            </a:r>
            <a:r>
              <a:rPr lang="ru-RU" dirty="0">
                <a:latin typeface="Georgia" panose="02040502050405020303" pitchFamily="18" charset="0"/>
                <a:ea typeface="Calibri" panose="020F0502020204030204" pitchFamily="34" charset="0"/>
                <a:cs typeface="Times New Roman" panose="02020603050405020304" pitchFamily="18" charset="0"/>
              </a:rPr>
              <a:t> предмета </a:t>
            </a:r>
            <a:r>
              <a:rPr lang="ru-RU" dirty="0" err="1">
                <a:latin typeface="Georgia" panose="02040502050405020303" pitchFamily="18" charset="0"/>
                <a:ea typeface="Calibri" panose="020F0502020204030204" pitchFamily="34" charset="0"/>
                <a:cs typeface="Times New Roman" panose="02020603050405020304" pitchFamily="18" charset="0"/>
              </a:rPr>
              <a:t>іпотеки</a:t>
            </a:r>
            <a:endParaRPr lang="ru-RU" dirty="0">
              <a:latin typeface="Georgia" panose="02040502050405020303" pitchFamily="18" charset="0"/>
              <a:ea typeface="Calibri" panose="020F0502020204030204" pitchFamily="34" charset="0"/>
              <a:cs typeface="Times New Roman" panose="02020603050405020304" pitchFamily="18" charset="0"/>
            </a:endParaRPr>
          </a:p>
        </p:txBody>
      </p:sp>
      <p:cxnSp>
        <p:nvCxnSpPr>
          <p:cNvPr id="3" name="Прямая соединительная линия 2">
            <a:extLst>
              <a:ext uri="{FF2B5EF4-FFF2-40B4-BE49-F238E27FC236}">
                <a16:creationId xmlns:a16="http://schemas.microsoft.com/office/drawing/2014/main" id="{B479D06A-BC67-4268-A6D4-73783D1A1F96}"/>
              </a:ext>
            </a:extLst>
          </p:cNvPr>
          <p:cNvCxnSpPr>
            <a:cxnSpLocks/>
          </p:cNvCxnSpPr>
          <p:nvPr/>
        </p:nvCxnSpPr>
        <p:spPr>
          <a:xfrm>
            <a:off x="4454554" y="1577130"/>
            <a:ext cx="0" cy="5041784"/>
          </a:xfrm>
          <a:prstGeom prst="line">
            <a:avLst/>
          </a:prstGeom>
          <a:ln w="5715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Стрелка вниз 12">
            <a:extLst>
              <a:ext uri="{FF2B5EF4-FFF2-40B4-BE49-F238E27FC236}">
                <a16:creationId xmlns:a16="http://schemas.microsoft.com/office/drawing/2014/main" id="{866BC056-2F46-46A1-8450-F80A9E1A5F0A}"/>
              </a:ext>
            </a:extLst>
          </p:cNvPr>
          <p:cNvSpPr/>
          <p:nvPr/>
        </p:nvSpPr>
        <p:spPr>
          <a:xfrm rot="16200000">
            <a:off x="4796134" y="4185478"/>
            <a:ext cx="502821" cy="844826"/>
          </a:xfrm>
          <a:prstGeom prst="downArrow">
            <a:avLst/>
          </a:prstGeom>
          <a:solidFill>
            <a:srgbClr val="277267"/>
          </a:solidFill>
          <a:ln>
            <a:solidFill>
              <a:srgbClr val="27726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Рисунок 9">
            <a:extLst>
              <a:ext uri="{FF2B5EF4-FFF2-40B4-BE49-F238E27FC236}">
                <a16:creationId xmlns:a16="http://schemas.microsoft.com/office/drawing/2014/main" id="{091DFD53-D899-486E-995E-343B284B45B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6345" y="5016615"/>
            <a:ext cx="1946239" cy="1841383"/>
          </a:xfrm>
          <a:prstGeom prst="rect">
            <a:avLst/>
          </a:prstGeom>
        </p:spPr>
      </p:pic>
      <p:sp>
        <p:nvSpPr>
          <p:cNvPr id="2" name="Прямоугольник 1">
            <a:extLst>
              <a:ext uri="{FF2B5EF4-FFF2-40B4-BE49-F238E27FC236}">
                <a16:creationId xmlns:a16="http://schemas.microsoft.com/office/drawing/2014/main" id="{39D391D9-8BA2-4AAF-95F8-6584B47766A7}"/>
              </a:ext>
            </a:extLst>
          </p:cNvPr>
          <p:cNvSpPr/>
          <p:nvPr/>
        </p:nvSpPr>
        <p:spPr>
          <a:xfrm>
            <a:off x="5497837" y="2807622"/>
            <a:ext cx="6569933" cy="923330"/>
          </a:xfrm>
          <a:prstGeom prst="rect">
            <a:avLst/>
          </a:prstGeom>
        </p:spPr>
        <p:txBody>
          <a:bodyPr wrap="square">
            <a:spAutoFit/>
          </a:bodyPr>
          <a:lstStyle/>
          <a:p>
            <a:pPr algn="ctr"/>
            <a:r>
              <a:rPr lang="ru-RU" dirty="0" err="1">
                <a:latin typeface="Georgia" panose="02040502050405020303" pitchFamily="18" charset="0"/>
                <a:ea typeface="Calibri" panose="020F0502020204030204" pitchFamily="34" charset="0"/>
                <a:cs typeface="Times New Roman" panose="02020603050405020304" pitchFamily="18" charset="0"/>
              </a:rPr>
              <a:t>Законодавство</a:t>
            </a:r>
            <a:r>
              <a:rPr lang="ru-RU" dirty="0">
                <a:latin typeface="Georgia" panose="02040502050405020303" pitchFamily="18" charset="0"/>
                <a:ea typeface="Calibri" panose="020F0502020204030204" pitchFamily="34" charset="0"/>
                <a:cs typeface="Times New Roman" panose="02020603050405020304" pitchFamily="18" charset="0"/>
              </a:rPr>
              <a:t> не </a:t>
            </a:r>
            <a:r>
              <a:rPr lang="ru-RU" dirty="0" err="1">
                <a:latin typeface="Georgia" panose="02040502050405020303" pitchFamily="18" charset="0"/>
                <a:ea typeface="Calibri" panose="020F0502020204030204" pitchFamily="34" charset="0"/>
                <a:cs typeface="Times New Roman" panose="02020603050405020304" pitchFamily="18" charset="0"/>
              </a:rPr>
              <a:t>дозволяє</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одночасно</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відносити</a:t>
            </a:r>
            <a:r>
              <a:rPr lang="ru-RU" dirty="0">
                <a:latin typeface="Georgia" panose="02040502050405020303" pitchFamily="18" charset="0"/>
                <a:ea typeface="Calibri" panose="020F0502020204030204" pitchFamily="34" charset="0"/>
                <a:cs typeface="Times New Roman" panose="02020603050405020304" pitchFamily="18" charset="0"/>
              </a:rPr>
              <a:t> кредитора на всю суму основного </a:t>
            </a:r>
            <a:r>
              <a:rPr lang="ru-RU" dirty="0" err="1">
                <a:latin typeface="Georgia" panose="02040502050405020303" pitchFamily="18" charset="0"/>
                <a:ea typeface="Calibri" panose="020F0502020204030204" pitchFamily="34" charset="0"/>
                <a:cs typeface="Times New Roman" panose="02020603050405020304" pitchFamily="18" charset="0"/>
              </a:rPr>
              <a:t>зобов’язання</a:t>
            </a:r>
            <a:r>
              <a:rPr lang="ru-RU" dirty="0">
                <a:latin typeface="Georgia" panose="02040502050405020303" pitchFamily="18" charset="0"/>
                <a:ea typeface="Calibri" panose="020F0502020204030204" pitchFamily="34" charset="0"/>
                <a:cs typeface="Times New Roman" panose="02020603050405020304" pitchFamily="18" charset="0"/>
              </a:rPr>
              <a:t> до </a:t>
            </a:r>
            <a:r>
              <a:rPr lang="ru-RU" dirty="0" err="1">
                <a:latin typeface="Georgia" panose="02040502050405020303" pitchFamily="18" charset="0"/>
                <a:ea typeface="Calibri" panose="020F0502020204030204" pitchFamily="34" charset="0"/>
                <a:cs typeface="Times New Roman" panose="02020603050405020304" pitchFamily="18" charset="0"/>
              </a:rPr>
              <a:t>забезпечених</a:t>
            </a:r>
            <a:r>
              <a:rPr lang="ru-RU" dirty="0">
                <a:latin typeface="Georgia" panose="02040502050405020303" pitchFamily="18" charset="0"/>
                <a:ea typeface="Calibri" panose="020F0502020204030204" pitchFamily="34" charset="0"/>
                <a:cs typeface="Times New Roman" panose="02020603050405020304" pitchFamily="18" charset="0"/>
              </a:rPr>
              <a:t> </a:t>
            </a:r>
            <a:r>
              <a:rPr lang="ru-RU" dirty="0" err="1">
                <a:latin typeface="Georgia" panose="02040502050405020303" pitchFamily="18" charset="0"/>
                <a:ea typeface="Calibri" panose="020F0502020204030204" pitchFamily="34" charset="0"/>
                <a:cs typeface="Times New Roman" panose="02020603050405020304" pitchFamily="18" charset="0"/>
              </a:rPr>
              <a:t>вимог</a:t>
            </a:r>
            <a:r>
              <a:rPr lang="ru-RU" dirty="0">
                <a:latin typeface="Georgia" panose="02040502050405020303" pitchFamily="18" charset="0"/>
                <a:ea typeface="Calibri" panose="020F0502020204030204" pitchFamily="34" charset="0"/>
                <a:cs typeface="Times New Roman" panose="02020603050405020304" pitchFamily="18" charset="0"/>
              </a:rPr>
              <a:t> та до </a:t>
            </a:r>
            <a:r>
              <a:rPr lang="ru-RU" dirty="0" err="1">
                <a:latin typeface="Georgia" panose="02040502050405020303" pitchFamily="18" charset="0"/>
                <a:ea typeface="Calibri" panose="020F0502020204030204" pitchFamily="34" charset="0"/>
                <a:cs typeface="Times New Roman" panose="02020603050405020304" pitchFamily="18" charset="0"/>
              </a:rPr>
              <a:t>конкурсних</a:t>
            </a:r>
            <a:endParaRPr lang="en-US" dirty="0">
              <a:latin typeface="Georgia" panose="02040502050405020303" pitchFamily="18" charset="0"/>
            </a:endParaRPr>
          </a:p>
        </p:txBody>
      </p:sp>
      <p:pic>
        <p:nvPicPr>
          <p:cNvPr id="12" name="Рисунок 11">
            <a:extLst>
              <a:ext uri="{FF2B5EF4-FFF2-40B4-BE49-F238E27FC236}">
                <a16:creationId xmlns:a16="http://schemas.microsoft.com/office/drawing/2014/main" id="{BD37299A-81A5-4EB5-83E3-C2124806849A}"/>
              </a:ext>
            </a:extLst>
          </p:cNvPr>
          <p:cNvPicPr>
            <a:picLocks noChangeAspect="1"/>
          </p:cNvPicPr>
          <p:nvPr/>
        </p:nvPicPr>
        <p:blipFill>
          <a:blip r:embed="rId5">
            <a:extLst>
              <a:ext uri="{BEBA8EAE-BF5A-486C-A8C5-ECC9F3942E4B}">
                <a14:imgProps xmlns:a14="http://schemas.microsoft.com/office/drawing/2010/main">
                  <a14:imgLayer r:embed="rId6">
                    <a14:imgEffect>
                      <a14:artisticPhotocopy/>
                    </a14:imgEffect>
                  </a14:imgLayer>
                </a14:imgProps>
              </a:ext>
              <a:ext uri="{28A0092B-C50C-407E-A947-70E740481C1C}">
                <a14:useLocalDpi xmlns:a14="http://schemas.microsoft.com/office/drawing/2010/main" val="0"/>
              </a:ext>
            </a:extLst>
          </a:blip>
          <a:stretch>
            <a:fillRect/>
          </a:stretch>
        </p:blipFill>
        <p:spPr>
          <a:xfrm>
            <a:off x="1620041" y="5016616"/>
            <a:ext cx="1946239" cy="1841383"/>
          </a:xfrm>
          <a:prstGeom prst="rect">
            <a:avLst/>
          </a:prstGeom>
        </p:spPr>
      </p:pic>
      <p:sp>
        <p:nvSpPr>
          <p:cNvPr id="4" name="Прямоугольник 3">
            <a:extLst>
              <a:ext uri="{FF2B5EF4-FFF2-40B4-BE49-F238E27FC236}">
                <a16:creationId xmlns:a16="http://schemas.microsoft.com/office/drawing/2014/main" id="{3271CDE8-990B-45A6-AAEE-4AF4FFED5F19}"/>
              </a:ext>
            </a:extLst>
          </p:cNvPr>
          <p:cNvSpPr/>
          <p:nvPr/>
        </p:nvSpPr>
        <p:spPr>
          <a:xfrm>
            <a:off x="5729402" y="3952147"/>
            <a:ext cx="6334159" cy="1200329"/>
          </a:xfrm>
          <a:prstGeom prst="rect">
            <a:avLst/>
          </a:prstGeom>
        </p:spPr>
        <p:txBody>
          <a:bodyPr wrap="square">
            <a:spAutoFit/>
          </a:bodyPr>
          <a:lstStyle/>
          <a:p>
            <a:pPr lvl="0" algn="ctr" fontAlgn="base">
              <a:spcAft>
                <a:spcPts val="0"/>
              </a:spcAft>
              <a:tabLst>
                <a:tab pos="270510" algn="l"/>
              </a:tabLst>
            </a:pPr>
            <a:r>
              <a:rPr lang="uk-UA" dirty="0">
                <a:latin typeface="Georgia" panose="02040502050405020303" pitchFamily="18" charset="0"/>
              </a:rPr>
              <a:t>Подолання вето забезпечених кредиторів шляхом викупу права вимог забезпеченого кредитора позбавляється будь-якого сенсу</a:t>
            </a:r>
          </a:p>
          <a:p>
            <a:pPr lvl="0" algn="ctr" fontAlgn="base">
              <a:spcAft>
                <a:spcPts val="0"/>
              </a:spcAft>
              <a:tabLst>
                <a:tab pos="270510" algn="l"/>
              </a:tabLst>
            </a:pPr>
            <a:endParaRPr lang="uk-UA" dirty="0"/>
          </a:p>
        </p:txBody>
      </p:sp>
      <p:pic>
        <p:nvPicPr>
          <p:cNvPr id="9" name="Рисунок 8">
            <a:extLst>
              <a:ext uri="{FF2B5EF4-FFF2-40B4-BE49-F238E27FC236}">
                <a16:creationId xmlns:a16="http://schemas.microsoft.com/office/drawing/2014/main" id="{D8A18D15-3A48-4DD0-9921-3D4F2B77C6A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96482" y="1299754"/>
            <a:ext cx="359695" cy="359695"/>
          </a:xfrm>
          <a:prstGeom prst="rect">
            <a:avLst/>
          </a:prstGeom>
        </p:spPr>
      </p:pic>
      <p:pic>
        <p:nvPicPr>
          <p:cNvPr id="17" name="Рисунок 16">
            <a:extLst>
              <a:ext uri="{FF2B5EF4-FFF2-40B4-BE49-F238E27FC236}">
                <a16:creationId xmlns:a16="http://schemas.microsoft.com/office/drawing/2014/main" id="{005A2845-4965-4638-B825-7C3758B3677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57333" y="2527746"/>
            <a:ext cx="359695" cy="359695"/>
          </a:xfrm>
          <a:prstGeom prst="rect">
            <a:avLst/>
          </a:prstGeom>
        </p:spPr>
      </p:pic>
      <p:pic>
        <p:nvPicPr>
          <p:cNvPr id="18" name="Рисунок 17">
            <a:extLst>
              <a:ext uri="{FF2B5EF4-FFF2-40B4-BE49-F238E27FC236}">
                <a16:creationId xmlns:a16="http://schemas.microsoft.com/office/drawing/2014/main" id="{701E6B24-153E-4B22-A3BD-DD65324815C1}"/>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57332" y="3689604"/>
            <a:ext cx="359695" cy="359695"/>
          </a:xfrm>
          <a:prstGeom prst="rect">
            <a:avLst/>
          </a:prstGeom>
        </p:spPr>
      </p:pic>
      <p:pic>
        <p:nvPicPr>
          <p:cNvPr id="19" name="Рисунок 18">
            <a:extLst>
              <a:ext uri="{FF2B5EF4-FFF2-40B4-BE49-F238E27FC236}">
                <a16:creationId xmlns:a16="http://schemas.microsoft.com/office/drawing/2014/main" id="{92381FAB-C3F5-4D33-A7FF-FF377BED1495}"/>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57332" y="4830801"/>
            <a:ext cx="359695" cy="359695"/>
          </a:xfrm>
          <a:prstGeom prst="rect">
            <a:avLst/>
          </a:prstGeom>
        </p:spPr>
      </p:pic>
      <p:sp>
        <p:nvSpPr>
          <p:cNvPr id="14" name="Прямоугольник 13">
            <a:extLst>
              <a:ext uri="{FF2B5EF4-FFF2-40B4-BE49-F238E27FC236}">
                <a16:creationId xmlns:a16="http://schemas.microsoft.com/office/drawing/2014/main" id="{125333FC-E1E2-4ECB-A4D5-A668BDC5E4DE}"/>
              </a:ext>
            </a:extLst>
          </p:cNvPr>
          <p:cNvSpPr/>
          <p:nvPr/>
        </p:nvSpPr>
        <p:spPr>
          <a:xfrm>
            <a:off x="5705385" y="5096581"/>
            <a:ext cx="6303894" cy="923330"/>
          </a:xfrm>
          <a:prstGeom prst="rect">
            <a:avLst/>
          </a:prstGeom>
        </p:spPr>
        <p:txBody>
          <a:bodyPr wrap="square">
            <a:spAutoFit/>
          </a:bodyPr>
          <a:lstStyle/>
          <a:p>
            <a:pPr lvl="0" algn="ctr" fontAlgn="base">
              <a:spcAft>
                <a:spcPts val="0"/>
              </a:spcAft>
              <a:tabLst>
                <a:tab pos="270510" algn="l"/>
              </a:tabLst>
            </a:pPr>
            <a:r>
              <a:rPr lang="uk-UA" dirty="0">
                <a:latin typeface="Georgia" panose="02040502050405020303" pitchFamily="18" charset="0"/>
              </a:rPr>
              <a:t>Законодавство не передбачає зміну статусу в ліквідаційній процедурі забезпеченого кредитора на конкурсного</a:t>
            </a:r>
            <a:endParaRPr lang="uk-UA" dirty="0"/>
          </a:p>
        </p:txBody>
      </p:sp>
    </p:spTree>
    <p:extLst>
      <p:ext uri="{BB962C8B-B14F-4D97-AF65-F5344CB8AC3E}">
        <p14:creationId xmlns:p14="http://schemas.microsoft.com/office/powerpoint/2010/main" val="252678817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4478</TotalTime>
  <Words>886</Words>
  <Application>Microsoft Office PowerPoint</Application>
  <PresentationFormat>Широкоэкранный</PresentationFormat>
  <Paragraphs>99</Paragraphs>
  <Slides>14</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14</vt:i4>
      </vt:variant>
    </vt:vector>
  </HeadingPairs>
  <TitlesOfParts>
    <vt:vector size="21" baseType="lpstr">
      <vt:lpstr>Arial</vt:lpstr>
      <vt:lpstr>Calibri</vt:lpstr>
      <vt:lpstr>Calibri Light</vt:lpstr>
      <vt:lpstr>Chapaza</vt:lpstr>
      <vt:lpstr>Georgia</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182</cp:revision>
  <dcterms:created xsi:type="dcterms:W3CDTF">2018-04-16T19:04:52Z</dcterms:created>
  <dcterms:modified xsi:type="dcterms:W3CDTF">2019-04-16T19:59:50Z</dcterms:modified>
</cp:coreProperties>
</file>