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9" r:id="rId2"/>
    <p:sldId id="372" r:id="rId3"/>
    <p:sldId id="376" r:id="rId4"/>
    <p:sldId id="382" r:id="rId5"/>
    <p:sldId id="383" r:id="rId6"/>
    <p:sldId id="384" r:id="rId7"/>
    <p:sldId id="385" r:id="rId8"/>
    <p:sldId id="386" r:id="rId9"/>
    <p:sldId id="388" r:id="rId10"/>
    <p:sldId id="387" r:id="rId11"/>
    <p:sldId id="389" r:id="rId12"/>
    <p:sldId id="390" r:id="rId13"/>
    <p:sldId id="36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815"/>
    <p:restoredTop sz="80514" autoAdjust="0"/>
  </p:normalViewPr>
  <p:slideViewPr>
    <p:cSldViewPr snapToGrid="0" snapToObjects="1">
      <p:cViewPr varScale="1">
        <p:scale>
          <a:sx n="70" d="100"/>
          <a:sy n="70" d="100"/>
        </p:scale>
        <p:origin x="-9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1F965-17EA-4249-9D4A-BFFCE723EA47}" type="doc">
      <dgm:prSet loTypeId="urn:microsoft.com/office/officeart/2005/8/layout/list1" loCatId="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3F91A6B-56D6-6F43-AC71-BAF3BB57A95A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noProof="0" dirty="0"/>
            <a:t>ЗАМОВНИК</a:t>
          </a:r>
        </a:p>
      </dgm:t>
    </dgm:pt>
    <dgm:pt modelId="{26F12A95-84F2-2B44-8F2F-AF734B97EB9B}" type="parTrans" cxnId="{FBB86967-65AD-634D-908A-BDB1AAEC8CE7}">
      <dgm:prSet/>
      <dgm:spPr/>
      <dgm:t>
        <a:bodyPr/>
        <a:lstStyle/>
        <a:p>
          <a:endParaRPr lang="ru-RU"/>
        </a:p>
      </dgm:t>
    </dgm:pt>
    <dgm:pt modelId="{251EE1B4-D9A4-C143-AD3E-D23E3FABCABF}" type="sibTrans" cxnId="{FBB86967-65AD-634D-908A-BDB1AAEC8CE7}">
      <dgm:prSet/>
      <dgm:spPr/>
      <dgm:t>
        <a:bodyPr/>
        <a:lstStyle/>
        <a:p>
          <a:endParaRPr lang="ru-RU"/>
        </a:p>
      </dgm:t>
    </dgm:pt>
    <dgm:pt modelId="{88F896DB-369B-7F48-A23C-C035BD92D14F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noProof="0" dirty="0"/>
            <a:t>КРЕДИТОР</a:t>
          </a:r>
        </a:p>
      </dgm:t>
    </dgm:pt>
    <dgm:pt modelId="{082202B6-8DA8-A94B-8911-37A10D6B0E5F}" type="parTrans" cxnId="{820B8C86-3D0D-A341-B178-237B0C823DD8}">
      <dgm:prSet/>
      <dgm:spPr/>
      <dgm:t>
        <a:bodyPr/>
        <a:lstStyle/>
        <a:p>
          <a:endParaRPr lang="ru-RU"/>
        </a:p>
      </dgm:t>
    </dgm:pt>
    <dgm:pt modelId="{CF12B6E4-F5EE-7A4E-BB48-8B6F3388A5F7}" type="sibTrans" cxnId="{820B8C86-3D0D-A341-B178-237B0C823DD8}">
      <dgm:prSet/>
      <dgm:spPr/>
      <dgm:t>
        <a:bodyPr/>
        <a:lstStyle/>
        <a:p>
          <a:endParaRPr lang="ru-RU"/>
        </a:p>
      </dgm:t>
    </dgm:pt>
    <dgm:pt modelId="{F7D9F954-1297-7246-B7AE-EE87A2C3B886}">
      <dgm:prSet phldrT="[Текст]"/>
      <dgm:spPr>
        <a:solidFill>
          <a:schemeClr val="accent5"/>
        </a:solidFill>
      </dgm:spPr>
      <dgm:t>
        <a:bodyPr/>
        <a:lstStyle/>
        <a:p>
          <a:r>
            <a:rPr lang="uk-UA" noProof="0" dirty="0"/>
            <a:t>ОРГАНІЗАТОР</a:t>
          </a:r>
        </a:p>
      </dgm:t>
    </dgm:pt>
    <dgm:pt modelId="{2F92A3D9-AD14-B849-857E-ED66C35403A4}" type="parTrans" cxnId="{D6E1DB34-4AFA-A84C-944D-2F9C79261C0C}">
      <dgm:prSet/>
      <dgm:spPr/>
      <dgm:t>
        <a:bodyPr/>
        <a:lstStyle/>
        <a:p>
          <a:endParaRPr lang="ru-RU"/>
        </a:p>
      </dgm:t>
    </dgm:pt>
    <dgm:pt modelId="{770D551B-C038-1544-BCD3-0BF1FE9F602C}" type="sibTrans" cxnId="{D6E1DB34-4AFA-A84C-944D-2F9C79261C0C}">
      <dgm:prSet/>
      <dgm:spPr/>
      <dgm:t>
        <a:bodyPr/>
        <a:lstStyle/>
        <a:p>
          <a:endParaRPr lang="ru-RU"/>
        </a:p>
      </dgm:t>
    </dgm:pt>
    <dgm:pt modelId="{8D95C1A4-A5FA-1C44-8CE1-5B94F267FB9E}">
      <dgm:prSet/>
      <dgm:spPr/>
      <dgm:t>
        <a:bodyPr/>
        <a:lstStyle/>
        <a:p>
          <a:r>
            <a:rPr lang="uk-UA" noProof="0" dirty="0"/>
            <a:t>УЧАСНИК АУКЦІОНУ</a:t>
          </a:r>
        </a:p>
      </dgm:t>
    </dgm:pt>
    <dgm:pt modelId="{C714105E-9857-7E48-8684-EECFF7436EF4}" type="parTrans" cxnId="{87A8DD51-393E-724B-B596-287217E4B20A}">
      <dgm:prSet/>
      <dgm:spPr/>
      <dgm:t>
        <a:bodyPr/>
        <a:lstStyle/>
        <a:p>
          <a:endParaRPr lang="ru-RU"/>
        </a:p>
      </dgm:t>
    </dgm:pt>
    <dgm:pt modelId="{54006648-AD4C-AF41-B5EF-382001A5137F}" type="sibTrans" cxnId="{87A8DD51-393E-724B-B596-287217E4B20A}">
      <dgm:prSet/>
      <dgm:spPr/>
      <dgm:t>
        <a:bodyPr/>
        <a:lstStyle/>
        <a:p>
          <a:endParaRPr lang="ru-RU"/>
        </a:p>
      </dgm:t>
    </dgm:pt>
    <dgm:pt modelId="{BA80409F-4CAC-6142-9216-8051F1D6DEF3}" type="pres">
      <dgm:prSet presAssocID="{61B1F965-17EA-4249-9D4A-BFFCE723EA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E5232F-3C25-C047-844F-6BAF99FB29E7}" type="pres">
      <dgm:prSet presAssocID="{63F91A6B-56D6-6F43-AC71-BAF3BB57A95A}" presName="parentLin" presStyleCnt="0"/>
      <dgm:spPr/>
    </dgm:pt>
    <dgm:pt modelId="{8220101B-7843-2B4F-8BF7-1C70E58ED262}" type="pres">
      <dgm:prSet presAssocID="{63F91A6B-56D6-6F43-AC71-BAF3BB57A95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E44B2E-4045-2C44-B583-FC2D821B2035}" type="pres">
      <dgm:prSet presAssocID="{63F91A6B-56D6-6F43-AC71-BAF3BB57A9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AC210-84C3-2E4B-AF77-BFBAFEB1E766}" type="pres">
      <dgm:prSet presAssocID="{63F91A6B-56D6-6F43-AC71-BAF3BB57A95A}" presName="negativeSpace" presStyleCnt="0"/>
      <dgm:spPr/>
    </dgm:pt>
    <dgm:pt modelId="{F987DF9F-3268-0345-BDF9-5D47FA0ACB5A}" type="pres">
      <dgm:prSet presAssocID="{63F91A6B-56D6-6F43-AC71-BAF3BB57A95A}" presName="childText" presStyleLbl="conFgAcc1" presStyleIdx="0" presStyleCnt="4">
        <dgm:presLayoutVars>
          <dgm:bulletEnabled val="1"/>
        </dgm:presLayoutVars>
      </dgm:prSet>
      <dgm:spPr/>
    </dgm:pt>
    <dgm:pt modelId="{E8B95F7A-01E7-DB42-B9F0-12CC80E691E6}" type="pres">
      <dgm:prSet presAssocID="{251EE1B4-D9A4-C143-AD3E-D23E3FABCABF}" presName="spaceBetweenRectangles" presStyleCnt="0"/>
      <dgm:spPr/>
    </dgm:pt>
    <dgm:pt modelId="{2D463E6F-195F-4B46-8FC6-C23DE49D785A}" type="pres">
      <dgm:prSet presAssocID="{88F896DB-369B-7F48-A23C-C035BD92D14F}" presName="parentLin" presStyleCnt="0"/>
      <dgm:spPr/>
    </dgm:pt>
    <dgm:pt modelId="{5501F0A4-5B0C-A749-BEA4-521E3FC6DC6A}" type="pres">
      <dgm:prSet presAssocID="{88F896DB-369B-7F48-A23C-C035BD92D14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48767DF-29F5-2E42-916A-55F256907AB5}" type="pres">
      <dgm:prSet presAssocID="{88F896DB-369B-7F48-A23C-C035BD92D14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89F56-3CAB-3E4C-A5BB-8B37D3325867}" type="pres">
      <dgm:prSet presAssocID="{88F896DB-369B-7F48-A23C-C035BD92D14F}" presName="negativeSpace" presStyleCnt="0"/>
      <dgm:spPr/>
    </dgm:pt>
    <dgm:pt modelId="{398C15F4-A453-4545-A794-314AA3423F77}" type="pres">
      <dgm:prSet presAssocID="{88F896DB-369B-7F48-A23C-C035BD92D14F}" presName="childText" presStyleLbl="conFgAcc1" presStyleIdx="1" presStyleCnt="4">
        <dgm:presLayoutVars>
          <dgm:bulletEnabled val="1"/>
        </dgm:presLayoutVars>
      </dgm:prSet>
      <dgm:spPr/>
    </dgm:pt>
    <dgm:pt modelId="{7FC4DD9F-FC67-7248-8FAA-37DE7B9777B6}" type="pres">
      <dgm:prSet presAssocID="{CF12B6E4-F5EE-7A4E-BB48-8B6F3388A5F7}" presName="spaceBetweenRectangles" presStyleCnt="0"/>
      <dgm:spPr/>
    </dgm:pt>
    <dgm:pt modelId="{B573DAF6-E9D7-804F-9531-0EAEF7FACD9A}" type="pres">
      <dgm:prSet presAssocID="{F7D9F954-1297-7246-B7AE-EE87A2C3B886}" presName="parentLin" presStyleCnt="0"/>
      <dgm:spPr/>
    </dgm:pt>
    <dgm:pt modelId="{90A2444C-AE93-C14B-924A-9B4779C94BC5}" type="pres">
      <dgm:prSet presAssocID="{F7D9F954-1297-7246-B7AE-EE87A2C3B88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198AED8-1C08-B240-A508-53063953D658}" type="pres">
      <dgm:prSet presAssocID="{F7D9F954-1297-7246-B7AE-EE87A2C3B88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73D66-0923-4F4B-83F4-A1EEE54BD086}" type="pres">
      <dgm:prSet presAssocID="{F7D9F954-1297-7246-B7AE-EE87A2C3B886}" presName="negativeSpace" presStyleCnt="0"/>
      <dgm:spPr/>
    </dgm:pt>
    <dgm:pt modelId="{CE65D97D-BE85-184C-8F72-6B21A08958E8}" type="pres">
      <dgm:prSet presAssocID="{F7D9F954-1297-7246-B7AE-EE87A2C3B886}" presName="childText" presStyleLbl="conFgAcc1" presStyleIdx="2" presStyleCnt="4">
        <dgm:presLayoutVars>
          <dgm:bulletEnabled val="1"/>
        </dgm:presLayoutVars>
      </dgm:prSet>
      <dgm:spPr/>
    </dgm:pt>
    <dgm:pt modelId="{5DA40AB6-6BFB-AF45-BC0A-65F4E0D07988}" type="pres">
      <dgm:prSet presAssocID="{770D551B-C038-1544-BCD3-0BF1FE9F602C}" presName="spaceBetweenRectangles" presStyleCnt="0"/>
      <dgm:spPr/>
    </dgm:pt>
    <dgm:pt modelId="{5D0C2B8A-26F2-C941-93FF-AB62BC36A181}" type="pres">
      <dgm:prSet presAssocID="{8D95C1A4-A5FA-1C44-8CE1-5B94F267FB9E}" presName="parentLin" presStyleCnt="0"/>
      <dgm:spPr/>
    </dgm:pt>
    <dgm:pt modelId="{991ABDFF-8805-0948-909C-101C24B11783}" type="pres">
      <dgm:prSet presAssocID="{8D95C1A4-A5FA-1C44-8CE1-5B94F267FB9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F59130A-33A3-B54B-86ED-325E53FE7841}" type="pres">
      <dgm:prSet presAssocID="{8D95C1A4-A5FA-1C44-8CE1-5B94F267FB9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D3BCE-8FFD-3F40-8FD9-96352CE8CABA}" type="pres">
      <dgm:prSet presAssocID="{8D95C1A4-A5FA-1C44-8CE1-5B94F267FB9E}" presName="negativeSpace" presStyleCnt="0"/>
      <dgm:spPr/>
    </dgm:pt>
    <dgm:pt modelId="{95B624D6-77E7-1F4F-8F92-D6C0E2A49CB9}" type="pres">
      <dgm:prSet presAssocID="{8D95C1A4-A5FA-1C44-8CE1-5B94F267FB9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5EAF9A1-43AF-E443-BF18-FD65421F410F}" type="presOf" srcId="{61B1F965-17EA-4249-9D4A-BFFCE723EA47}" destId="{BA80409F-4CAC-6142-9216-8051F1D6DEF3}" srcOrd="0" destOrd="0" presId="urn:microsoft.com/office/officeart/2005/8/layout/list1"/>
    <dgm:cxn modelId="{3C8F2718-37D0-8941-8AED-38EA8ECC84D4}" type="presOf" srcId="{63F91A6B-56D6-6F43-AC71-BAF3BB57A95A}" destId="{D6E44B2E-4045-2C44-B583-FC2D821B2035}" srcOrd="1" destOrd="0" presId="urn:microsoft.com/office/officeart/2005/8/layout/list1"/>
    <dgm:cxn modelId="{87A8DD51-393E-724B-B596-287217E4B20A}" srcId="{61B1F965-17EA-4249-9D4A-BFFCE723EA47}" destId="{8D95C1A4-A5FA-1C44-8CE1-5B94F267FB9E}" srcOrd="3" destOrd="0" parTransId="{C714105E-9857-7E48-8684-EECFF7436EF4}" sibTransId="{54006648-AD4C-AF41-B5EF-382001A5137F}"/>
    <dgm:cxn modelId="{D861864E-44B2-AD41-9C68-C7B0F8ADEFB6}" type="presOf" srcId="{88F896DB-369B-7F48-A23C-C035BD92D14F}" destId="{048767DF-29F5-2E42-916A-55F256907AB5}" srcOrd="1" destOrd="0" presId="urn:microsoft.com/office/officeart/2005/8/layout/list1"/>
    <dgm:cxn modelId="{B0FC7D44-1419-454A-A8E9-EBC034426F26}" type="presOf" srcId="{88F896DB-369B-7F48-A23C-C035BD92D14F}" destId="{5501F0A4-5B0C-A749-BEA4-521E3FC6DC6A}" srcOrd="0" destOrd="0" presId="urn:microsoft.com/office/officeart/2005/8/layout/list1"/>
    <dgm:cxn modelId="{B739A5EF-5B46-B048-9E8E-523BE558AA50}" type="presOf" srcId="{F7D9F954-1297-7246-B7AE-EE87A2C3B886}" destId="{D198AED8-1C08-B240-A508-53063953D658}" srcOrd="1" destOrd="0" presId="urn:microsoft.com/office/officeart/2005/8/layout/list1"/>
    <dgm:cxn modelId="{B16C4497-F50B-2E44-9A2A-A3E9BE3E506B}" type="presOf" srcId="{63F91A6B-56D6-6F43-AC71-BAF3BB57A95A}" destId="{8220101B-7843-2B4F-8BF7-1C70E58ED262}" srcOrd="0" destOrd="0" presId="urn:microsoft.com/office/officeart/2005/8/layout/list1"/>
    <dgm:cxn modelId="{EC0981D8-DECB-004A-82B8-892634D8890B}" type="presOf" srcId="{F7D9F954-1297-7246-B7AE-EE87A2C3B886}" destId="{90A2444C-AE93-C14B-924A-9B4779C94BC5}" srcOrd="0" destOrd="0" presId="urn:microsoft.com/office/officeart/2005/8/layout/list1"/>
    <dgm:cxn modelId="{FBB86967-65AD-634D-908A-BDB1AAEC8CE7}" srcId="{61B1F965-17EA-4249-9D4A-BFFCE723EA47}" destId="{63F91A6B-56D6-6F43-AC71-BAF3BB57A95A}" srcOrd="0" destOrd="0" parTransId="{26F12A95-84F2-2B44-8F2F-AF734B97EB9B}" sibTransId="{251EE1B4-D9A4-C143-AD3E-D23E3FABCABF}"/>
    <dgm:cxn modelId="{8E782ABA-C9DD-D84B-88C8-99CF84FEE363}" type="presOf" srcId="{8D95C1A4-A5FA-1C44-8CE1-5B94F267FB9E}" destId="{9F59130A-33A3-B54B-86ED-325E53FE7841}" srcOrd="1" destOrd="0" presId="urn:microsoft.com/office/officeart/2005/8/layout/list1"/>
    <dgm:cxn modelId="{820B8C86-3D0D-A341-B178-237B0C823DD8}" srcId="{61B1F965-17EA-4249-9D4A-BFFCE723EA47}" destId="{88F896DB-369B-7F48-A23C-C035BD92D14F}" srcOrd="1" destOrd="0" parTransId="{082202B6-8DA8-A94B-8911-37A10D6B0E5F}" sibTransId="{CF12B6E4-F5EE-7A4E-BB48-8B6F3388A5F7}"/>
    <dgm:cxn modelId="{8E645B3C-34A1-194C-95D7-A27B7A0429B6}" type="presOf" srcId="{8D95C1A4-A5FA-1C44-8CE1-5B94F267FB9E}" destId="{991ABDFF-8805-0948-909C-101C24B11783}" srcOrd="0" destOrd="0" presId="urn:microsoft.com/office/officeart/2005/8/layout/list1"/>
    <dgm:cxn modelId="{D6E1DB34-4AFA-A84C-944D-2F9C79261C0C}" srcId="{61B1F965-17EA-4249-9D4A-BFFCE723EA47}" destId="{F7D9F954-1297-7246-B7AE-EE87A2C3B886}" srcOrd="2" destOrd="0" parTransId="{2F92A3D9-AD14-B849-857E-ED66C35403A4}" sibTransId="{770D551B-C038-1544-BCD3-0BF1FE9F602C}"/>
    <dgm:cxn modelId="{43F817E2-5632-B64E-8FBD-B24C1E8A9ABD}" type="presParOf" srcId="{BA80409F-4CAC-6142-9216-8051F1D6DEF3}" destId="{82E5232F-3C25-C047-844F-6BAF99FB29E7}" srcOrd="0" destOrd="0" presId="urn:microsoft.com/office/officeart/2005/8/layout/list1"/>
    <dgm:cxn modelId="{6227A037-27F4-194A-A3C5-26A49833580B}" type="presParOf" srcId="{82E5232F-3C25-C047-844F-6BAF99FB29E7}" destId="{8220101B-7843-2B4F-8BF7-1C70E58ED262}" srcOrd="0" destOrd="0" presId="urn:microsoft.com/office/officeart/2005/8/layout/list1"/>
    <dgm:cxn modelId="{65B13088-7F7A-2745-89F2-EF1FAA773839}" type="presParOf" srcId="{82E5232F-3C25-C047-844F-6BAF99FB29E7}" destId="{D6E44B2E-4045-2C44-B583-FC2D821B2035}" srcOrd="1" destOrd="0" presId="urn:microsoft.com/office/officeart/2005/8/layout/list1"/>
    <dgm:cxn modelId="{0B09D247-0141-9A46-AB19-4AC49FD8C437}" type="presParOf" srcId="{BA80409F-4CAC-6142-9216-8051F1D6DEF3}" destId="{7D8AC210-84C3-2E4B-AF77-BFBAFEB1E766}" srcOrd="1" destOrd="0" presId="urn:microsoft.com/office/officeart/2005/8/layout/list1"/>
    <dgm:cxn modelId="{3007B0B1-BFEB-3247-ACF2-454ACCB96FFA}" type="presParOf" srcId="{BA80409F-4CAC-6142-9216-8051F1D6DEF3}" destId="{F987DF9F-3268-0345-BDF9-5D47FA0ACB5A}" srcOrd="2" destOrd="0" presId="urn:microsoft.com/office/officeart/2005/8/layout/list1"/>
    <dgm:cxn modelId="{EE7AA7A6-917D-7D47-80BF-E97D7FAB678C}" type="presParOf" srcId="{BA80409F-4CAC-6142-9216-8051F1D6DEF3}" destId="{E8B95F7A-01E7-DB42-B9F0-12CC80E691E6}" srcOrd="3" destOrd="0" presId="urn:microsoft.com/office/officeart/2005/8/layout/list1"/>
    <dgm:cxn modelId="{8AF4626E-F686-1246-9E59-498CF2D85F36}" type="presParOf" srcId="{BA80409F-4CAC-6142-9216-8051F1D6DEF3}" destId="{2D463E6F-195F-4B46-8FC6-C23DE49D785A}" srcOrd="4" destOrd="0" presId="urn:microsoft.com/office/officeart/2005/8/layout/list1"/>
    <dgm:cxn modelId="{B2E05053-5BAA-6F40-A9E1-0C2F4C8A1DAF}" type="presParOf" srcId="{2D463E6F-195F-4B46-8FC6-C23DE49D785A}" destId="{5501F0A4-5B0C-A749-BEA4-521E3FC6DC6A}" srcOrd="0" destOrd="0" presId="urn:microsoft.com/office/officeart/2005/8/layout/list1"/>
    <dgm:cxn modelId="{F136ED85-B403-D942-98B6-A13DE26158DA}" type="presParOf" srcId="{2D463E6F-195F-4B46-8FC6-C23DE49D785A}" destId="{048767DF-29F5-2E42-916A-55F256907AB5}" srcOrd="1" destOrd="0" presId="urn:microsoft.com/office/officeart/2005/8/layout/list1"/>
    <dgm:cxn modelId="{C1D33D6D-FE12-EE4D-AEF7-12813C74F2FB}" type="presParOf" srcId="{BA80409F-4CAC-6142-9216-8051F1D6DEF3}" destId="{4FB89F56-3CAB-3E4C-A5BB-8B37D3325867}" srcOrd="5" destOrd="0" presId="urn:microsoft.com/office/officeart/2005/8/layout/list1"/>
    <dgm:cxn modelId="{7983557B-3321-4A47-849E-D4CB4C29074F}" type="presParOf" srcId="{BA80409F-4CAC-6142-9216-8051F1D6DEF3}" destId="{398C15F4-A453-4545-A794-314AA3423F77}" srcOrd="6" destOrd="0" presId="urn:microsoft.com/office/officeart/2005/8/layout/list1"/>
    <dgm:cxn modelId="{B2640289-D766-3541-8F5B-D498576F5432}" type="presParOf" srcId="{BA80409F-4CAC-6142-9216-8051F1D6DEF3}" destId="{7FC4DD9F-FC67-7248-8FAA-37DE7B9777B6}" srcOrd="7" destOrd="0" presId="urn:microsoft.com/office/officeart/2005/8/layout/list1"/>
    <dgm:cxn modelId="{5FD67B8E-7BE3-DE47-8016-A010FDEE1680}" type="presParOf" srcId="{BA80409F-4CAC-6142-9216-8051F1D6DEF3}" destId="{B573DAF6-E9D7-804F-9531-0EAEF7FACD9A}" srcOrd="8" destOrd="0" presId="urn:microsoft.com/office/officeart/2005/8/layout/list1"/>
    <dgm:cxn modelId="{0AE2E353-4C1F-AB4A-95F8-E251187BE90F}" type="presParOf" srcId="{B573DAF6-E9D7-804F-9531-0EAEF7FACD9A}" destId="{90A2444C-AE93-C14B-924A-9B4779C94BC5}" srcOrd="0" destOrd="0" presId="urn:microsoft.com/office/officeart/2005/8/layout/list1"/>
    <dgm:cxn modelId="{796E41DB-82A3-9043-83DA-EB762154F0C8}" type="presParOf" srcId="{B573DAF6-E9D7-804F-9531-0EAEF7FACD9A}" destId="{D198AED8-1C08-B240-A508-53063953D658}" srcOrd="1" destOrd="0" presId="urn:microsoft.com/office/officeart/2005/8/layout/list1"/>
    <dgm:cxn modelId="{7BCD17A4-DDAA-8148-92F6-515EE92EA37F}" type="presParOf" srcId="{BA80409F-4CAC-6142-9216-8051F1D6DEF3}" destId="{B8973D66-0923-4F4B-83F4-A1EEE54BD086}" srcOrd="9" destOrd="0" presId="urn:microsoft.com/office/officeart/2005/8/layout/list1"/>
    <dgm:cxn modelId="{CE2A42DA-E4AC-3148-BFE2-02607A05CFE4}" type="presParOf" srcId="{BA80409F-4CAC-6142-9216-8051F1D6DEF3}" destId="{CE65D97D-BE85-184C-8F72-6B21A08958E8}" srcOrd="10" destOrd="0" presId="urn:microsoft.com/office/officeart/2005/8/layout/list1"/>
    <dgm:cxn modelId="{B5B08D7A-E865-FC4A-9770-06666CC3C088}" type="presParOf" srcId="{BA80409F-4CAC-6142-9216-8051F1D6DEF3}" destId="{5DA40AB6-6BFB-AF45-BC0A-65F4E0D07988}" srcOrd="11" destOrd="0" presId="urn:microsoft.com/office/officeart/2005/8/layout/list1"/>
    <dgm:cxn modelId="{2799DAB5-E94B-8641-99F1-A208E809086E}" type="presParOf" srcId="{BA80409F-4CAC-6142-9216-8051F1D6DEF3}" destId="{5D0C2B8A-26F2-C941-93FF-AB62BC36A181}" srcOrd="12" destOrd="0" presId="urn:microsoft.com/office/officeart/2005/8/layout/list1"/>
    <dgm:cxn modelId="{A6FE6968-C841-F74A-8F18-07B5DBC363F1}" type="presParOf" srcId="{5D0C2B8A-26F2-C941-93FF-AB62BC36A181}" destId="{991ABDFF-8805-0948-909C-101C24B11783}" srcOrd="0" destOrd="0" presId="urn:microsoft.com/office/officeart/2005/8/layout/list1"/>
    <dgm:cxn modelId="{2074E59F-FC7B-C649-A592-5C66BBFA5B37}" type="presParOf" srcId="{5D0C2B8A-26F2-C941-93FF-AB62BC36A181}" destId="{9F59130A-33A3-B54B-86ED-325E53FE7841}" srcOrd="1" destOrd="0" presId="urn:microsoft.com/office/officeart/2005/8/layout/list1"/>
    <dgm:cxn modelId="{C4E66C68-FF09-5049-9E09-1D43891276F1}" type="presParOf" srcId="{BA80409F-4CAC-6142-9216-8051F1D6DEF3}" destId="{0B0D3BCE-8FFD-3F40-8FD9-96352CE8CABA}" srcOrd="13" destOrd="0" presId="urn:microsoft.com/office/officeart/2005/8/layout/list1"/>
    <dgm:cxn modelId="{449DFFF4-0E8A-BF4C-A4BA-3F70C98BD46D}" type="presParOf" srcId="{BA80409F-4CAC-6142-9216-8051F1D6DEF3}" destId="{95B624D6-77E7-1F4F-8F92-D6C0E2A49CB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7DF9F-3268-0345-BDF9-5D47FA0ACB5A}">
      <dsp:nvSpPr>
        <dsp:cNvPr id="0" name=""/>
        <dsp:cNvSpPr/>
      </dsp:nvSpPr>
      <dsp:spPr>
        <a:xfrm>
          <a:off x="0" y="430374"/>
          <a:ext cx="102595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44B2E-4045-2C44-B583-FC2D821B2035}">
      <dsp:nvSpPr>
        <dsp:cNvPr id="0" name=""/>
        <dsp:cNvSpPr/>
      </dsp:nvSpPr>
      <dsp:spPr>
        <a:xfrm>
          <a:off x="512978" y="17094"/>
          <a:ext cx="7181697" cy="82656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51" tIns="0" rIns="27145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noProof="0" dirty="0"/>
            <a:t>ЗАМОВНИК</a:t>
          </a:r>
        </a:p>
      </dsp:txBody>
      <dsp:txXfrm>
        <a:off x="553327" y="57443"/>
        <a:ext cx="7100999" cy="745862"/>
      </dsp:txXfrm>
    </dsp:sp>
    <dsp:sp modelId="{398C15F4-A453-4545-A794-314AA3423F77}">
      <dsp:nvSpPr>
        <dsp:cNvPr id="0" name=""/>
        <dsp:cNvSpPr/>
      </dsp:nvSpPr>
      <dsp:spPr>
        <a:xfrm>
          <a:off x="0" y="1700454"/>
          <a:ext cx="102595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67129"/>
              <a:satOff val="4478"/>
              <a:lumOff val="19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767DF-29F5-2E42-916A-55F256907AB5}">
      <dsp:nvSpPr>
        <dsp:cNvPr id="0" name=""/>
        <dsp:cNvSpPr/>
      </dsp:nvSpPr>
      <dsp:spPr>
        <a:xfrm>
          <a:off x="512978" y="1287174"/>
          <a:ext cx="7181697" cy="82656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51" tIns="0" rIns="27145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noProof="0" dirty="0"/>
            <a:t>КРЕДИТОР</a:t>
          </a:r>
        </a:p>
      </dsp:txBody>
      <dsp:txXfrm>
        <a:off x="553327" y="1327523"/>
        <a:ext cx="7100999" cy="745862"/>
      </dsp:txXfrm>
    </dsp:sp>
    <dsp:sp modelId="{CE65D97D-BE85-184C-8F72-6B21A08958E8}">
      <dsp:nvSpPr>
        <dsp:cNvPr id="0" name=""/>
        <dsp:cNvSpPr/>
      </dsp:nvSpPr>
      <dsp:spPr>
        <a:xfrm>
          <a:off x="0" y="2970534"/>
          <a:ext cx="102595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334258"/>
              <a:satOff val="8955"/>
              <a:lumOff val="394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8AED8-1C08-B240-A508-53063953D658}">
      <dsp:nvSpPr>
        <dsp:cNvPr id="0" name=""/>
        <dsp:cNvSpPr/>
      </dsp:nvSpPr>
      <dsp:spPr>
        <a:xfrm>
          <a:off x="512978" y="2557254"/>
          <a:ext cx="7181697" cy="82656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51" tIns="0" rIns="27145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noProof="0" dirty="0"/>
            <a:t>ОРГАНІЗАТОР</a:t>
          </a:r>
        </a:p>
      </dsp:txBody>
      <dsp:txXfrm>
        <a:off x="553327" y="2597603"/>
        <a:ext cx="7100999" cy="745862"/>
      </dsp:txXfrm>
    </dsp:sp>
    <dsp:sp modelId="{95B624D6-77E7-1F4F-8F92-D6C0E2A49CB9}">
      <dsp:nvSpPr>
        <dsp:cNvPr id="0" name=""/>
        <dsp:cNvSpPr/>
      </dsp:nvSpPr>
      <dsp:spPr>
        <a:xfrm>
          <a:off x="0" y="4240614"/>
          <a:ext cx="102595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67129"/>
              <a:satOff val="4478"/>
              <a:lumOff val="19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9130A-33A3-B54B-86ED-325E53FE7841}">
      <dsp:nvSpPr>
        <dsp:cNvPr id="0" name=""/>
        <dsp:cNvSpPr/>
      </dsp:nvSpPr>
      <dsp:spPr>
        <a:xfrm>
          <a:off x="512978" y="3827334"/>
          <a:ext cx="7181697" cy="826560"/>
        </a:xfrm>
        <a:prstGeom prst="round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51" tIns="0" rIns="27145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noProof="0" dirty="0"/>
            <a:t>УЧАСНИК АУКЦІОНУ</a:t>
          </a:r>
        </a:p>
      </dsp:txBody>
      <dsp:txXfrm>
        <a:off x="553327" y="3867683"/>
        <a:ext cx="7100999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B2CC-E258-2949-82F3-8A1754C9198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39F0C-6452-CB45-9101-CE0F581FEF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33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2637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6780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533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5331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! ПОСЛЕ ПОДГОТОВКИ ПРЕЗЕНТАЦИИ ОБЯЗАТЕЛЬНО: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="0" dirty="0"/>
              <a:t>Проверить шрифты</a:t>
            </a:r>
            <a:r>
              <a:rPr lang="ru-RU" b="0" baseline="0" dirty="0"/>
              <a:t> текста и размер во всех слайдах, они должны быть одинаковые;</a:t>
            </a:r>
            <a:endParaRPr lang="ru-RU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="0" dirty="0"/>
              <a:t>Проверить размеры и положение всех</a:t>
            </a:r>
            <a:r>
              <a:rPr lang="ru-RU" b="0" baseline="0" dirty="0"/>
              <a:t> заголовков, они должны быть одинаковы во всех слайдах;</a:t>
            </a:r>
            <a:endParaRPr lang="en-US" b="0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="0" baseline="0" dirty="0" err="1"/>
              <a:t>Проверить</a:t>
            </a:r>
            <a:r>
              <a:rPr lang="uk-UA" b="0" baseline="0" dirty="0"/>
              <a:t> </a:t>
            </a:r>
            <a:r>
              <a:rPr lang="uk-UA" b="0" baseline="0" dirty="0" err="1"/>
              <a:t>положения</a:t>
            </a:r>
            <a:r>
              <a:rPr lang="uk-UA" b="0" baseline="0" dirty="0"/>
              <a:t> </a:t>
            </a:r>
            <a:r>
              <a:rPr lang="uk-UA" b="0" baseline="0" dirty="0" err="1"/>
              <a:t>текста</a:t>
            </a:r>
            <a:r>
              <a:rPr lang="uk-UA" b="0" baseline="0" dirty="0"/>
              <a:t> в </a:t>
            </a:r>
            <a:r>
              <a:rPr lang="ru-RU" b="0" baseline="0" dirty="0"/>
              <a:t>слайде, он не должен выходить за рамки логотипа слева. Как проверить: нажать на текстовой блок – формат фигуры, положение – цифры для аналогичных блоков текста на разных слайдах должны совпадать по горизонтали!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="0" baseline="0" dirty="0"/>
              <a:t>Включить переходы для всех слайдов: </a:t>
            </a:r>
            <a:r>
              <a:rPr lang="ru-RU" b="0" i="1" baseline="0" dirty="0"/>
              <a:t>выбираете первый слайд – на меню панели вверху выбираете переходы – сдвиг – кнопка на панели справа «применить ко всем»</a:t>
            </a:r>
          </a:p>
          <a:p>
            <a:pPr marL="171450" indent="-171450">
              <a:buFontTx/>
              <a:buChar char="-"/>
            </a:pPr>
            <a:endParaRPr lang="ru-RU" b="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263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4454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3758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889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0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351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6132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9484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752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64142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11651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4415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08929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024355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11923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25974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3776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88822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4698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879235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2F30-F723-974F-9A8A-13D9C069657E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D569-6BCC-8848-BC03-F46CE167C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51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2"/>
          <p:cNvSpPr txBox="1">
            <a:spLocks/>
          </p:cNvSpPr>
          <p:nvPr/>
        </p:nvSpPr>
        <p:spPr>
          <a:xfrm>
            <a:off x="1536357" y="2504933"/>
            <a:ext cx="9544019" cy="1830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0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ЗЛОВЖИВАННЯ ПРАВАМИ</a:t>
            </a:r>
          </a:p>
          <a:p>
            <a:pPr marL="0" indent="0" algn="ctr">
              <a:buNone/>
            </a:pPr>
            <a:r>
              <a:rPr lang="uk-UA" sz="40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ПРИ ПРОВЕДЕННІ ВІДКРТИХ ТОРГІВ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1018" y="414412"/>
            <a:ext cx="7193174" cy="62179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136" y="197946"/>
            <a:ext cx="4825690" cy="1054724"/>
          </a:xfrm>
          <a:prstGeom prst="rect">
            <a:avLst/>
          </a:prstGeom>
          <a:effec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-12194" y="6231600"/>
            <a:ext cx="4389121" cy="3108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866" y="6231602"/>
            <a:ext cx="281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anelas" pitchFamily="50" charset="-52"/>
              </a:rPr>
              <a:t>www.pravogarant.com.ua</a:t>
            </a:r>
            <a:endParaRPr lang="ru-RU" dirty="0">
              <a:latin typeface="Qanelas" pitchFamily="50" charset="-5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7560191" y="6231602"/>
            <a:ext cx="4644000" cy="3307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12502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5"/>
            <a:ext cx="11453181" cy="2488713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УЧАСНИК АУКЦІОНУ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1763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500" dirty="0">
                <a:latin typeface="Qanelas Bold" pitchFamily="50" charset="-52"/>
                <a:cs typeface="Times New Roman" charset="0"/>
              </a:rPr>
              <a:t>на 06:26 хв. аукціону учасник №2 запропонував ціну - 332 848,00 грн., </a:t>
            </a:r>
          </a:p>
          <a:p>
            <a:pPr algn="just">
              <a:lnSpc>
                <a:spcPct val="150000"/>
              </a:lnSpc>
            </a:pPr>
            <a:r>
              <a:rPr lang="uk-UA" sz="2500" dirty="0">
                <a:latin typeface="Qanelas Bold" pitchFamily="50" charset="-52"/>
                <a:cs typeface="Times New Roman" charset="0"/>
              </a:rPr>
              <a:t>на 06:27 хв. учасник №3 запропонувала ціну майна у розмірі 7 988 352,00 грн., </a:t>
            </a:r>
          </a:p>
          <a:p>
            <a:pPr algn="just">
              <a:lnSpc>
                <a:spcPct val="150000"/>
              </a:lnSpc>
            </a:pPr>
            <a:r>
              <a:rPr lang="uk-UA" sz="2500" dirty="0">
                <a:latin typeface="Qanelas Bold" pitchFamily="50" charset="-52"/>
                <a:cs typeface="Times New Roman" charset="0"/>
              </a:rPr>
              <a:t>на 07:03 хв. учасник №1 запропонував ціну у розмірі 350 000,00 грн.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DE40BD-BDC9-8E43-8D86-EDC38A44560C}"/>
              </a:ext>
            </a:extLst>
          </p:cNvPr>
          <p:cNvSpPr txBox="1"/>
          <p:nvPr/>
        </p:nvSpPr>
        <p:spPr>
          <a:xfrm>
            <a:off x="552719" y="2008049"/>
            <a:ext cx="86616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Постанова ВС від 10.04.2018 року по справі № 922/5916/15</a:t>
            </a:r>
          </a:p>
        </p:txBody>
      </p:sp>
    </p:spTree>
    <p:extLst>
      <p:ext uri="{BB962C8B-B14F-4D97-AF65-F5344CB8AC3E}">
        <p14:creationId xmlns:p14="http://schemas.microsoft.com/office/powerpoint/2010/main" xmlns="" val="2670071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4"/>
            <a:ext cx="11453181" cy="2907955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УЧАСНИК АУКЦІОНУ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i="1" dirty="0">
                <a:latin typeface="Qanelas Bold" pitchFamily="50" charset="-52"/>
                <a:cs typeface="Times New Roman" charset="0"/>
              </a:rPr>
              <a:t>Оголошення такої високої ціни учасником №3 під час аукціону не може свідчити про добросовісну поведінку учасника, адже він її не сплатив та ухилився від підписання договору. Заявлена учасником №3 ціна 7 988 352,00 грн. жодним доказом не підтверджується, у той час як у матеріалах справи містяться два звіти незалежних оцінювачів станом на 12.01.2016 - 770 000,00 грн., станом на 23.08.2016 - 832 120,00 грн.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3FF5BBC-051A-ED4A-BFFC-78B2E7D68065}"/>
              </a:ext>
            </a:extLst>
          </p:cNvPr>
          <p:cNvSpPr txBox="1"/>
          <p:nvPr/>
        </p:nvSpPr>
        <p:spPr>
          <a:xfrm>
            <a:off x="416239" y="2008049"/>
            <a:ext cx="86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Постанова ВС від 10.04.2018 року по справі № 922/5916/15</a:t>
            </a:r>
          </a:p>
        </p:txBody>
      </p:sp>
    </p:spTree>
    <p:extLst>
      <p:ext uri="{BB962C8B-B14F-4D97-AF65-F5344CB8AC3E}">
        <p14:creationId xmlns:p14="http://schemas.microsoft.com/office/powerpoint/2010/main" xmlns="" val="2868863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4"/>
            <a:ext cx="11453181" cy="3386847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752711"/>
            <a:ext cx="8661619" cy="825639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УЧАСНИК АУКЦІОНУ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i="1" dirty="0">
                <a:latin typeface="Qanelas Bold" pitchFamily="50" charset="-52"/>
                <a:cs typeface="Times New Roman" charset="0"/>
              </a:rPr>
              <a:t>Учасник № 3 в результаті порушення порядку проведення аукціону </a:t>
            </a:r>
            <a:r>
              <a:rPr lang="uk-UA" sz="2200" b="1" i="1" u="sng" dirty="0">
                <a:latin typeface="Qanelas Bold" pitchFamily="50" charset="-52"/>
                <a:cs typeface="Times New Roman" charset="0"/>
              </a:rPr>
              <a:t>був позбавлений можливості  надати свої пропозиції щодо придбання майна </a:t>
            </a:r>
            <a:r>
              <a:rPr lang="uk-UA" sz="2200" i="1" dirty="0">
                <a:latin typeface="Qanelas Bold" pitchFamily="50" charset="-52"/>
                <a:cs typeface="Times New Roman" charset="0"/>
              </a:rPr>
              <a:t>внаслідок оголошення ліцитатором надмірно високої ціни з порушенням вимог до кроку аукціону.</a:t>
            </a:r>
          </a:p>
          <a:p>
            <a:pPr algn="just"/>
            <a:r>
              <a:rPr lang="uk-UA" sz="2200" i="1" dirty="0">
                <a:latin typeface="Qanelas Bold" pitchFamily="50" charset="-52"/>
                <a:cs typeface="Times New Roman" charset="0"/>
              </a:rPr>
              <a:t>Наведене свідчить про порушення рівності всіх учасників аукціону, що є підставою для визнання результатів аукціону від 30.05.2018 року недійсними, оскільки дії організатора аукціону </a:t>
            </a:r>
            <a:r>
              <a:rPr lang="uk-UA" sz="2200" b="1" i="1" u="sng" dirty="0">
                <a:latin typeface="Qanelas Bold" pitchFamily="50" charset="-52"/>
                <a:cs typeface="Times New Roman" charset="0"/>
              </a:rPr>
              <a:t>штучно виключили можливість оголошення іншими учасниками своїх цінових пропозицій в діапазоні від 160 000,00 грн. до 700 000,00 грн. та реалізації майна за найвищою ціною.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3FF5BBC-051A-ED4A-BFFC-78B2E7D68065}"/>
              </a:ext>
            </a:extLst>
          </p:cNvPr>
          <p:cNvSpPr txBox="1"/>
          <p:nvPr/>
        </p:nvSpPr>
        <p:spPr>
          <a:xfrm>
            <a:off x="417973" y="1752617"/>
            <a:ext cx="8661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Постанова Центральний апеляційний господарський суд від 19.03.2019 року по справі № </a:t>
            </a:r>
            <a:r>
              <a:rPr lang="ru-RU" sz="22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21/5009/1079/11-23/5009/5072/11</a:t>
            </a:r>
            <a:endParaRPr lang="uk-UA" sz="2200" dirty="0">
              <a:solidFill>
                <a:schemeClr val="bg1"/>
              </a:solidFill>
              <a:latin typeface="Qanelas Bold" pitchFamily="50" charset="-5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611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2"/>
          <p:cNvSpPr txBox="1">
            <a:spLocks/>
          </p:cNvSpPr>
          <p:nvPr/>
        </p:nvSpPr>
        <p:spPr>
          <a:xfrm>
            <a:off x="0" y="4865967"/>
            <a:ext cx="12191801" cy="644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36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ДЯКУЮ ЗА УВАГУ!</a:t>
            </a:r>
            <a:endParaRPr lang="uk-UA" dirty="0">
              <a:latin typeface="Qanelas" pitchFamily="50" charset="-52"/>
              <a:ea typeface="Times New Roman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23011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783" y="6230230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6363" y="1307752"/>
            <a:ext cx="6291462" cy="29928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1511808"/>
            <a:ext cx="3169920" cy="25847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2080" y="1511807"/>
            <a:ext cx="3171600" cy="257124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8579719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888480" y="360194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algn="l"/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УЧАСНИКИ СПРАВИ ПРО БАНКРУТСТВО</a:t>
            </a:r>
            <a:endParaRPr lang="uk-UA" sz="2800" b="0" dirty="0">
              <a:solidFill>
                <a:schemeClr val="tx1"/>
              </a:solidFill>
              <a:effectLst/>
              <a:latin typeface="Qanelas" pitchFamily="50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graphicFrame>
        <p:nvGraphicFramePr>
          <p:cNvPr id="20" name="Схема 19">
            <a:extLst>
              <a:ext uri="{FF2B5EF4-FFF2-40B4-BE49-F238E27FC236}">
                <a16:creationId xmlns:a16="http://schemas.microsoft.com/office/drawing/2014/main" xmlns="" id="{36278ECC-B250-5347-A2E6-10434F6E6A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37782354"/>
              </p:ext>
            </p:extLst>
          </p:nvPr>
        </p:nvGraphicFramePr>
        <p:xfrm>
          <a:off x="966216" y="1528272"/>
          <a:ext cx="10259568" cy="4963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582946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5"/>
            <a:ext cx="11453181" cy="2030131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ЗАМОВНИК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>
                <a:latin typeface="Qanelas Bold" pitchFamily="50" charset="-52"/>
                <a:cs typeface="Times New Roman" charset="0"/>
              </a:rPr>
              <a:t>Організатор аукціону визначається замовником за конкурсом, </a:t>
            </a:r>
            <a:r>
              <a:rPr lang="uk-UA" sz="2400" b="1" u="sng" dirty="0">
                <a:latin typeface="Qanelas Bold" pitchFamily="50" charset="-52"/>
                <a:cs typeface="Times New Roman" charset="0"/>
              </a:rPr>
              <a:t>що проводиться у визначеному замовником порядку</a:t>
            </a:r>
            <a:r>
              <a:rPr lang="uk-UA" sz="2400" dirty="0">
                <a:latin typeface="Qanelas Bold" pitchFamily="50" charset="-52"/>
                <a:cs typeface="Times New Roman" charset="0"/>
              </a:rPr>
              <a:t>, основними критеріями якого вважаються наявність ліцензії, достатній, але не менш як три роки, досвід проведення аукціонів, запропонована найменша сума винагороди.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DE40BD-BDC9-8E43-8D86-EDC38A44560C}"/>
              </a:ext>
            </a:extLst>
          </p:cNvPr>
          <p:cNvSpPr txBox="1"/>
          <p:nvPr/>
        </p:nvSpPr>
        <p:spPr>
          <a:xfrm>
            <a:off x="552719" y="2008049"/>
            <a:ext cx="86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Визначення організатора</a:t>
            </a:r>
          </a:p>
        </p:txBody>
      </p:sp>
      <p:sp>
        <p:nvSpPr>
          <p:cNvPr id="14" name="Прямоугольник с двумя скругленными противолежащими углами 13">
            <a:extLst>
              <a:ext uri="{FF2B5EF4-FFF2-40B4-BE49-F238E27FC236}">
                <a16:creationId xmlns:a16="http://schemas.microsoft.com/office/drawing/2014/main" xmlns="" id="{9F2F800C-D220-B740-861A-8D9447157F01}"/>
              </a:ext>
            </a:extLst>
          </p:cNvPr>
          <p:cNvSpPr/>
          <p:nvPr/>
        </p:nvSpPr>
        <p:spPr>
          <a:xfrm>
            <a:off x="6420036" y="5529209"/>
            <a:ext cx="5471272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7F3241C-8D74-754D-83FD-5AC86729D3DE}"/>
              </a:ext>
            </a:extLst>
          </p:cNvPr>
          <p:cNvSpPr txBox="1"/>
          <p:nvPr/>
        </p:nvSpPr>
        <p:spPr>
          <a:xfrm>
            <a:off x="6420036" y="5423935"/>
            <a:ext cx="5368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Частина 6 ст. 49 ЗУ </a:t>
            </a:r>
            <a:endParaRPr lang="en-US" sz="2400" dirty="0" smtClean="0">
              <a:solidFill>
                <a:schemeClr val="bg1"/>
              </a:solidFill>
              <a:latin typeface="Qanelas Bold" pitchFamily="50" charset="-52"/>
              <a:cs typeface="Times New Roman" charset="0"/>
            </a:endParaRPr>
          </a:p>
          <a:p>
            <a:pPr algn="r"/>
            <a:r>
              <a:rPr lang="uk-UA" sz="2400" dirty="0" smtClean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«</a:t>
            </a:r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Про банкрутство»</a:t>
            </a:r>
          </a:p>
        </p:txBody>
      </p:sp>
    </p:spTree>
    <p:extLst>
      <p:ext uri="{BB962C8B-B14F-4D97-AF65-F5344CB8AC3E}">
        <p14:creationId xmlns:p14="http://schemas.microsoft.com/office/powerpoint/2010/main" xmlns="" val="1284441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5"/>
            <a:ext cx="11453181" cy="2654151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КРЕДИТОР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>
                <a:latin typeface="Qanelas Bold" pitchFamily="50" charset="-52"/>
                <a:cs typeface="Times New Roman" charset="0"/>
              </a:rPr>
              <a:t>Майно банкрута, що є предметом забезпечення, не включається до складу ліквідаційної маси і використовується виключно для задоволення вимог кредитора за зобов’язаннями, які воно забезпечує.</a:t>
            </a:r>
          </a:p>
          <a:p>
            <a:pPr algn="just"/>
            <a:r>
              <a:rPr lang="uk-UA" sz="2400" dirty="0">
                <a:latin typeface="Qanelas Bold" pitchFamily="50" charset="-52"/>
                <a:cs typeface="Times New Roman" charset="0"/>
              </a:rPr>
              <a:t>Продаж майна банкрута, що є предметом забезпечення, здійснюється в порядку, передбаченому цим Законом, виключно за згодою кредитора, вимоги якого воно забезпечує, або суду.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DE40BD-BDC9-8E43-8D86-EDC38A44560C}"/>
              </a:ext>
            </a:extLst>
          </p:cNvPr>
          <p:cNvSpPr txBox="1"/>
          <p:nvPr/>
        </p:nvSpPr>
        <p:spPr>
          <a:xfrm>
            <a:off x="552719" y="2008049"/>
            <a:ext cx="86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Згода заставного кредитора на продаж майна</a:t>
            </a:r>
          </a:p>
        </p:txBody>
      </p:sp>
      <p:sp>
        <p:nvSpPr>
          <p:cNvPr id="14" name="Прямоугольник с двумя скругленными противолежащими углами 13">
            <a:extLst>
              <a:ext uri="{FF2B5EF4-FFF2-40B4-BE49-F238E27FC236}">
                <a16:creationId xmlns:a16="http://schemas.microsoft.com/office/drawing/2014/main" xmlns="" id="{9F2F800C-D220-B740-861A-8D9447157F01}"/>
              </a:ext>
            </a:extLst>
          </p:cNvPr>
          <p:cNvSpPr/>
          <p:nvPr/>
        </p:nvSpPr>
        <p:spPr>
          <a:xfrm>
            <a:off x="6420036" y="5542856"/>
            <a:ext cx="5471272" cy="712075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7F3241C-8D74-754D-83FD-5AC86729D3DE}"/>
              </a:ext>
            </a:extLst>
          </p:cNvPr>
          <p:cNvSpPr txBox="1"/>
          <p:nvPr/>
        </p:nvSpPr>
        <p:spPr>
          <a:xfrm>
            <a:off x="6420036" y="5423935"/>
            <a:ext cx="5368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Частина 4 ст. 42 ЗУ </a:t>
            </a:r>
            <a:endParaRPr lang="en-US" sz="2400" dirty="0" smtClean="0">
              <a:solidFill>
                <a:schemeClr val="bg1"/>
              </a:solidFill>
              <a:latin typeface="Qanelas Bold" pitchFamily="50" charset="-52"/>
              <a:cs typeface="Times New Roman" charset="0"/>
            </a:endParaRPr>
          </a:p>
          <a:p>
            <a:pPr algn="r"/>
            <a:r>
              <a:rPr lang="uk-UA" sz="2400" dirty="0" smtClean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«</a:t>
            </a:r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Про банкрутство»</a:t>
            </a:r>
          </a:p>
        </p:txBody>
      </p:sp>
    </p:spTree>
    <p:extLst>
      <p:ext uri="{BB962C8B-B14F-4D97-AF65-F5344CB8AC3E}">
        <p14:creationId xmlns:p14="http://schemas.microsoft.com/office/powerpoint/2010/main" xmlns="" val="4086055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5"/>
            <a:ext cx="11453181" cy="2522854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КРЕДИТОР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i="1" dirty="0">
                <a:latin typeface="Qanelas Bold" pitchFamily="50" charset="-52"/>
                <a:cs typeface="Times New Roman" charset="0"/>
              </a:rPr>
              <a:t>Згода забезпеченого кредитора на реалізацію заставного майна, передбачена </a:t>
            </a:r>
            <a:r>
              <a:rPr lang="uk-UA" sz="2400" i="1" dirty="0" err="1">
                <a:latin typeface="Qanelas Bold" pitchFamily="50" charset="-52"/>
                <a:cs typeface="Times New Roman" charset="0"/>
              </a:rPr>
              <a:t>ч</a:t>
            </a:r>
            <a:r>
              <a:rPr lang="uk-UA" sz="2400" i="1" dirty="0">
                <a:latin typeface="Qanelas Bold" pitchFamily="50" charset="-52"/>
                <a:cs typeface="Times New Roman" charset="0"/>
              </a:rPr>
              <a:t>. 4 ст. 42 цього Закону, </a:t>
            </a:r>
            <a:r>
              <a:rPr lang="uk-UA" sz="2400" b="1" i="1" u="sng" dirty="0">
                <a:latin typeface="Qanelas Bold" pitchFamily="50" charset="-52"/>
                <a:cs typeface="Times New Roman" charset="0"/>
              </a:rPr>
              <a:t>надається на реалізацію майна боржника в цілому, а не на кожну окрему дію / повторний,  другий повторний аукціони </a:t>
            </a:r>
            <a:r>
              <a:rPr lang="uk-UA" sz="2400" i="1" dirty="0">
                <a:latin typeface="Qanelas Bold" pitchFamily="50" charset="-52"/>
                <a:cs typeface="Times New Roman" charset="0"/>
              </a:rPr>
              <a:t>і </a:t>
            </a:r>
            <a:r>
              <a:rPr lang="uk-UA" sz="2400" i="1" dirty="0" err="1">
                <a:latin typeface="Qanelas Bold" pitchFamily="50" charset="-52"/>
                <a:cs typeface="Times New Roman" charset="0"/>
              </a:rPr>
              <a:t>т.д</a:t>
            </a:r>
            <a:r>
              <a:rPr lang="uk-UA" sz="2400" i="1" dirty="0">
                <a:latin typeface="Qanelas Bold" pitchFamily="50" charset="-52"/>
                <a:cs typeface="Times New Roman" charset="0"/>
              </a:rPr>
              <a:t>./, спрямовану на реалізацію майна боржника, тобто не на проведення кожного  конкретного аукціону, а на продаж майна банкрута в цілому.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DE40BD-BDC9-8E43-8D86-EDC38A44560C}"/>
              </a:ext>
            </a:extLst>
          </p:cNvPr>
          <p:cNvSpPr txBox="1"/>
          <p:nvPr/>
        </p:nvSpPr>
        <p:spPr>
          <a:xfrm>
            <a:off x="484479" y="2008049"/>
            <a:ext cx="86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Постанова ВС від 27.03.2019 року по справі № 923/1720/13</a:t>
            </a:r>
          </a:p>
        </p:txBody>
      </p:sp>
    </p:spTree>
    <p:extLst>
      <p:ext uri="{BB962C8B-B14F-4D97-AF65-F5344CB8AC3E}">
        <p14:creationId xmlns:p14="http://schemas.microsoft.com/office/powerpoint/2010/main" xmlns="" val="769442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6"/>
            <a:ext cx="11453181" cy="1828962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ОРГАНІЗАТОР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>
                <a:latin typeface="Qanelas Bold" pitchFamily="50" charset="-52"/>
                <a:cs typeface="Times New Roman" charset="0"/>
              </a:rPr>
              <a:t>Стаття 58 Закону України «Про відновлення платоспроможності боржника або визнання його банкрутом» не визначає строків подання учасниками аукціону заявок та сплати гарантійних внесків.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DE40BD-BDC9-8E43-8D86-EDC38A44560C}"/>
              </a:ext>
            </a:extLst>
          </p:cNvPr>
          <p:cNvSpPr txBox="1"/>
          <p:nvPr/>
        </p:nvSpPr>
        <p:spPr>
          <a:xfrm>
            <a:off x="552719" y="2008049"/>
            <a:ext cx="86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Строк подання учасниками заявок на участь в аукціоні</a:t>
            </a:r>
          </a:p>
        </p:txBody>
      </p:sp>
    </p:spTree>
    <p:extLst>
      <p:ext uri="{BB962C8B-B14F-4D97-AF65-F5344CB8AC3E}">
        <p14:creationId xmlns:p14="http://schemas.microsoft.com/office/powerpoint/2010/main" xmlns="" val="464201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4"/>
            <a:ext cx="11453181" cy="2488713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ОРГАНІЗАТОР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i="1" dirty="0">
                <a:latin typeface="Qanelas Bold" pitchFamily="50" charset="-52"/>
                <a:cs typeface="Times New Roman" charset="0"/>
              </a:rPr>
              <a:t>Організатором аукціону обрано непрозору та неконкурентну процедуру реалізації майна боржника з публічних торгів, оскільки з місячного терміну між публікаціями аукціону та датою проведення аукціону тільки </a:t>
            </a:r>
            <a:r>
              <a:rPr lang="uk-UA" sz="2400" b="1" i="1" u="sng" dirty="0">
                <a:latin typeface="Qanelas Bold" pitchFamily="50" charset="-52"/>
                <a:cs typeface="Times New Roman" charset="0"/>
              </a:rPr>
              <a:t>2 дні</a:t>
            </a:r>
            <a:r>
              <a:rPr lang="uk-UA" sz="2400" i="1" dirty="0">
                <a:latin typeface="Qanelas Bold" pitchFamily="50" charset="-52"/>
                <a:cs typeface="Times New Roman" charset="0"/>
              </a:rPr>
              <a:t> відведено на прийняття заявок від потенційних покупців, з яких </a:t>
            </a:r>
            <a:r>
              <a:rPr lang="uk-UA" sz="2400" b="1" i="1" u="sng" dirty="0">
                <a:latin typeface="Qanelas Bold" pitchFamily="50" charset="-52"/>
                <a:cs typeface="Times New Roman" charset="0"/>
              </a:rPr>
              <a:t>4 години </a:t>
            </a:r>
            <a:r>
              <a:rPr lang="uk-UA" sz="2400" i="1" dirty="0">
                <a:latin typeface="Qanelas Bold" pitchFamily="50" charset="-52"/>
                <a:cs typeface="Times New Roman" charset="0"/>
              </a:rPr>
              <a:t>є відведеними для їх отримання.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DE40BD-BDC9-8E43-8D86-EDC38A44560C}"/>
              </a:ext>
            </a:extLst>
          </p:cNvPr>
          <p:cNvSpPr txBox="1"/>
          <p:nvPr/>
        </p:nvSpPr>
        <p:spPr>
          <a:xfrm>
            <a:off x="552719" y="2008049"/>
            <a:ext cx="86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Постанова ВС від 29.05.2018 року по справі № Б11/009-12</a:t>
            </a:r>
          </a:p>
        </p:txBody>
      </p:sp>
    </p:spTree>
    <p:extLst>
      <p:ext uri="{BB962C8B-B14F-4D97-AF65-F5344CB8AC3E}">
        <p14:creationId xmlns:p14="http://schemas.microsoft.com/office/powerpoint/2010/main" xmlns="" val="3258022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6"/>
            <a:ext cx="11453181" cy="1874186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УЧАСНИК АУКЦІОНУ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>
                <a:latin typeface="Qanelas Bold" pitchFamily="50" charset="-52"/>
                <a:cs typeface="Times New Roman" charset="0"/>
              </a:rPr>
              <a:t>Під час аукціону учасники повідомляють про готовність укласти договір на умовах оголошеної ліцитатором ціни, піднімаючи аукціонну картку з номером, повернутим до ліцитатора, </a:t>
            </a:r>
            <a:r>
              <a:rPr lang="uk-UA" sz="2200" b="1" u="sng" dirty="0">
                <a:latin typeface="Qanelas Bold" pitchFamily="50" charset="-52"/>
                <a:cs typeface="Times New Roman" charset="0"/>
              </a:rPr>
              <a:t>або одночасно піднімають картку учасника аукціону і пропонують свою ціну.</a:t>
            </a:r>
          </a:p>
        </p:txBody>
      </p:sp>
      <p:sp>
        <p:nvSpPr>
          <p:cNvPr id="14" name="Прямоугольник с двумя скругленными противолежащими углами 13">
            <a:extLst>
              <a:ext uri="{FF2B5EF4-FFF2-40B4-BE49-F238E27FC236}">
                <a16:creationId xmlns:a16="http://schemas.microsoft.com/office/drawing/2014/main" xmlns="" id="{3514BA71-9357-3A46-9D6C-16A2E45E3661}"/>
              </a:ext>
            </a:extLst>
          </p:cNvPr>
          <p:cNvSpPr/>
          <p:nvPr/>
        </p:nvSpPr>
        <p:spPr>
          <a:xfrm>
            <a:off x="6729984" y="5474345"/>
            <a:ext cx="5161324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317A839-FBD6-FC4C-9E64-1F6AAAC54245}"/>
              </a:ext>
            </a:extLst>
          </p:cNvPr>
          <p:cNvSpPr txBox="1"/>
          <p:nvPr/>
        </p:nvSpPr>
        <p:spPr>
          <a:xfrm>
            <a:off x="6729984" y="5396639"/>
            <a:ext cx="50585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2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Частина 4 ст. 64 ЗУ «Про банкрутство»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156F61A-C486-844C-BCF6-B218A40658A9}"/>
              </a:ext>
            </a:extLst>
          </p:cNvPr>
          <p:cNvSpPr txBox="1"/>
          <p:nvPr/>
        </p:nvSpPr>
        <p:spPr>
          <a:xfrm>
            <a:off x="552719" y="2008049"/>
            <a:ext cx="86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«Своя ціна»</a:t>
            </a:r>
          </a:p>
        </p:txBody>
      </p:sp>
    </p:spTree>
    <p:extLst>
      <p:ext uri="{BB962C8B-B14F-4D97-AF65-F5344CB8AC3E}">
        <p14:creationId xmlns:p14="http://schemas.microsoft.com/office/powerpoint/2010/main" xmlns="" val="1355495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93EE8732-3533-984B-AC6B-98FA290319D2}"/>
              </a:ext>
            </a:extLst>
          </p:cNvPr>
          <p:cNvSpPr/>
          <p:nvPr/>
        </p:nvSpPr>
        <p:spPr>
          <a:xfrm>
            <a:off x="335360" y="2761325"/>
            <a:ext cx="11453181" cy="2699005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xmlns="" id="{3E5C4596-5F72-AB43-AF04-0652A753711E}"/>
              </a:ext>
            </a:extLst>
          </p:cNvPr>
          <p:cNvSpPr/>
          <p:nvPr/>
        </p:nvSpPr>
        <p:spPr>
          <a:xfrm>
            <a:off x="335359" y="1935592"/>
            <a:ext cx="8661619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УЧАСНИК АУКЦІОНУ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5DBD8-7EC8-6642-AC44-2EE24CE56658}"/>
              </a:ext>
            </a:extLst>
          </p:cNvPr>
          <p:cNvSpPr txBox="1"/>
          <p:nvPr/>
        </p:nvSpPr>
        <p:spPr>
          <a:xfrm>
            <a:off x="566834" y="2999504"/>
            <a:ext cx="10914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>
                <a:latin typeface="Qanelas Bold" pitchFamily="50" charset="-52"/>
                <a:cs typeface="Times New Roman" charset="0"/>
              </a:rPr>
              <a:t>У разі відмови або ухилення переможця торгів від підписання договору купівлі-продажу майна протягом п’яти днів з дня отримання цього договору гарантійний внесок йому не повертається і </a:t>
            </a:r>
            <a:r>
              <a:rPr lang="uk-UA" sz="2400" b="1" u="sng" dirty="0">
                <a:latin typeface="Qanelas Bold" pitchFamily="50" charset="-52"/>
                <a:cs typeface="Times New Roman" charset="0"/>
              </a:rPr>
              <a:t>замовник аукціону має право запропонувати укласти договір </a:t>
            </a:r>
            <a:r>
              <a:rPr lang="uk-UA" sz="2400" dirty="0">
                <a:latin typeface="Qanelas Bold" pitchFamily="50" charset="-52"/>
                <a:cs typeface="Times New Roman" charset="0"/>
              </a:rPr>
              <a:t>купівлі-продажу майна </a:t>
            </a:r>
            <a:r>
              <a:rPr lang="uk-UA" sz="2400" b="1" u="sng" dirty="0">
                <a:latin typeface="Qanelas Bold" pitchFamily="50" charset="-52"/>
                <a:cs typeface="Times New Roman" charset="0"/>
              </a:rPr>
              <a:t>учасникові торгів, яким запропонована найбільш висока ціна</a:t>
            </a:r>
            <a:r>
              <a:rPr lang="uk-UA" sz="2400" dirty="0">
                <a:latin typeface="Qanelas Bold" pitchFamily="50" charset="-52"/>
                <a:cs typeface="Times New Roman" charset="0"/>
              </a:rPr>
              <a:t>  порівняно з ціною майна, запропонованою іншими учасниками торгів, за винятком переможця торгів.</a:t>
            </a:r>
          </a:p>
        </p:txBody>
      </p:sp>
      <p:sp>
        <p:nvSpPr>
          <p:cNvPr id="14" name="Прямоугольник с двумя скругленными противолежащими углами 13">
            <a:extLst>
              <a:ext uri="{FF2B5EF4-FFF2-40B4-BE49-F238E27FC236}">
                <a16:creationId xmlns:a16="http://schemas.microsoft.com/office/drawing/2014/main" xmlns="" id="{3514BA71-9357-3A46-9D6C-16A2E45E3661}"/>
              </a:ext>
            </a:extLst>
          </p:cNvPr>
          <p:cNvSpPr/>
          <p:nvPr/>
        </p:nvSpPr>
        <p:spPr>
          <a:xfrm>
            <a:off x="6005015" y="5620649"/>
            <a:ext cx="5886293" cy="62025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altLang="ru-RU" dirty="0">
              <a:latin typeface="Qanelas" pitchFamily="50" charset="-52"/>
              <a:cs typeface="Times New Roman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317A839-FBD6-FC4C-9E64-1F6AAAC54245}"/>
              </a:ext>
            </a:extLst>
          </p:cNvPr>
          <p:cNvSpPr txBox="1"/>
          <p:nvPr/>
        </p:nvSpPr>
        <p:spPr>
          <a:xfrm>
            <a:off x="5771965" y="5665503"/>
            <a:ext cx="6016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Частина 1 ст. 73 ЗУ «Про банкрутство»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E4518C5-A735-E944-9C04-F5676B27E737}"/>
              </a:ext>
            </a:extLst>
          </p:cNvPr>
          <p:cNvSpPr txBox="1"/>
          <p:nvPr/>
        </p:nvSpPr>
        <p:spPr>
          <a:xfrm>
            <a:off x="552719" y="2008049"/>
            <a:ext cx="866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Qanelas Bold" pitchFamily="50" charset="-52"/>
                <a:cs typeface="Times New Roman" charset="0"/>
              </a:rPr>
              <a:t>Відмова переможця від укладання договору</a:t>
            </a:r>
          </a:p>
        </p:txBody>
      </p:sp>
    </p:spTree>
    <p:extLst>
      <p:ext uri="{BB962C8B-B14F-4D97-AF65-F5344CB8AC3E}">
        <p14:creationId xmlns:p14="http://schemas.microsoft.com/office/powerpoint/2010/main" xmlns="" val="4180318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21966</TotalTime>
  <Words>668</Words>
  <Application>Microsoft Macintosh PowerPoint</Application>
  <PresentationFormat>Произвольный</PresentationFormat>
  <Paragraphs>79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Перші кроки на етапі адміністративного оскарження (досудового) та в суді</dc:title>
  <dc:creator>Пользователь Microsoft Office</dc:creator>
  <cp:lastModifiedBy>Vshpachuk</cp:lastModifiedBy>
  <cp:revision>386</cp:revision>
  <dcterms:created xsi:type="dcterms:W3CDTF">2018-07-31T12:06:23Z</dcterms:created>
  <dcterms:modified xsi:type="dcterms:W3CDTF">2019-04-17T08:43:52Z</dcterms:modified>
</cp:coreProperties>
</file>